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849" autoAdjust="0"/>
  </p:normalViewPr>
  <p:slideViewPr>
    <p:cSldViewPr>
      <p:cViewPr varScale="1">
        <p:scale>
          <a:sx n="55" d="100"/>
          <a:sy n="55" d="100"/>
        </p:scale>
        <p:origin x="102" y="21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B6624D5-933B-48EF-AECE-385767C0967E}" type="datetimeFigureOut">
              <a:rPr lang="en-US" smtClean="0"/>
              <a:t>6/10/2024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887E524-C89A-48A9-81CF-16B773D0D5EE}" type="slidenum">
              <a:rPr lang="en-US" smtClean="0"/>
              <a:t>‹#›</a:t>
            </a:fld>
            <a:endParaRPr lang="en-US"/>
          </a:p>
        </p:txBody>
      </p:sp>
    </p:spTree>
    <p:extLst>
      <p:ext uri="{BB962C8B-B14F-4D97-AF65-F5344CB8AC3E}">
        <p14:creationId xmlns:p14="http://schemas.microsoft.com/office/powerpoint/2010/main" val="170520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Module 21 we will discuss the importance of and techniques for communicating effectively with casualties, unit leadership, and evacuation assets in the Tactical Field Care (TFC) phase of Tactical Combat Casualty Care (TCCC).</a:t>
            </a:r>
          </a:p>
          <a:p>
            <a:r>
              <a:rPr lang="en-US" dirty="0"/>
              <a:t>Tactical Combat Casualty Care is broken up into four roles of care.  As a Combat Paramedic/Provider, you are the first medical provider to care for the casualty and initiate more advanced treatments in the continuum of prehospital care.  It is important that you understand the roles and responsibilities of the nonmedical personnel (All Service Members and Combat Lifesavers) and other medical personnel (Combat Medics/Corpsmen) who may be assessing, providing care/assisting in the treatment of casualties in the prehospital environment.  They may be involved in the documentation of care as well.</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2</a:t>
            </a:fld>
            <a:endParaRPr lang="en-US"/>
          </a:p>
        </p:txBody>
      </p:sp>
    </p:spTree>
    <p:extLst>
      <p:ext uri="{BB962C8B-B14F-4D97-AF65-F5344CB8AC3E}">
        <p14:creationId xmlns:p14="http://schemas.microsoft.com/office/powerpoint/2010/main" val="56950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video demonstrates an example of a MEDEVAC request followed by a MIST report.</a:t>
            </a:r>
          </a:p>
          <a:p>
            <a:r>
              <a:rPr lang="en-US" dirty="0"/>
              <a:t>Remember that the MEDEVAC request communicates with the evacuation system (Evacuation Coordination Cell) to arrange for TACEVAC. The MIST report communicates medical information with medical providers on the evacuation asset and/or the receiving medical facility (as applicable) and relays the mechanism of injury, injuries sustained, signs/symptoms, and treatments rendered to better prepare them to receive and continue care of the casualties.</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11</a:t>
            </a:fld>
            <a:endParaRPr lang="en-US"/>
          </a:p>
        </p:txBody>
      </p:sp>
    </p:spTree>
    <p:extLst>
      <p:ext uri="{BB962C8B-B14F-4D97-AF65-F5344CB8AC3E}">
        <p14:creationId xmlns:p14="http://schemas.microsoft.com/office/powerpoint/2010/main" val="342599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skill cards will demonstrate and help you practice communication skills including the MEDEVAC request and the MIST report.</a:t>
            </a:r>
          </a:p>
          <a:p>
            <a:r>
              <a:rPr lang="en-US" dirty="0"/>
              <a:t>Remember, the MIST report is generated from the content of the DD Form 1380 Tactical Combat Casualty Care (TCCC) Card.</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12</a:t>
            </a:fld>
            <a:endParaRPr lang="en-US"/>
          </a:p>
        </p:txBody>
      </p:sp>
    </p:spTree>
    <p:extLst>
      <p:ext uri="{BB962C8B-B14F-4D97-AF65-F5344CB8AC3E}">
        <p14:creationId xmlns:p14="http://schemas.microsoft.com/office/powerpoint/2010/main" val="1814496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 Atlantic Treaty Organization (NATO) doctrinal system specifies 3 evacuation categories (Urgent, Priority, and Routine). This system of casualty prioritization was adopted and used for requesting evacuation during the conflicts in Iraq and Afghanistan. The Department of Defense’s (DoD) Joint Trauma System and Committee on Tactical Combat Casualty Care (CoTCCC) also endorse this simplified system of casualty prioritization.</a:t>
            </a:r>
          </a:p>
          <a:p>
            <a:r>
              <a:rPr lang="en-US" dirty="0"/>
              <a:t>Determining the evacuation categories of the casualties is arguably the hardest part of the MEDEVAC request process. It is often difficult to estimate how stable a casualty might be after appropriate initial TCCC treatment has been provided.</a:t>
            </a:r>
          </a:p>
          <a:p>
            <a:r>
              <a:rPr lang="en-US" dirty="0"/>
              <a:t>Evacuation category determinations for casualties may be done by medics but is often done by nonmedical personnel who are initiating the MEDEVAC request.</a:t>
            </a:r>
          </a:p>
          <a:p>
            <a:r>
              <a:rPr lang="en-US" dirty="0"/>
              <a:t>Current US MEDEVAC doctrine describes 3 evacuation categories:</a:t>
            </a:r>
          </a:p>
          <a:p>
            <a:r>
              <a:rPr lang="en-US" b="1" dirty="0"/>
              <a:t>Urgent (Category A)</a:t>
            </a:r>
          </a:p>
          <a:p>
            <a:r>
              <a:rPr lang="en-US" dirty="0"/>
              <a:t>Evacuation within 2 hours, denotes a critical, life-threatening injury. Suggestions for different injury patterns in this category are:</a:t>
            </a:r>
          </a:p>
          <a:p>
            <a:pPr>
              <a:buFont typeface="Arial" panose="020B0604020202020204" pitchFamily="34" charset="0"/>
              <a:buChar char="•"/>
            </a:pPr>
            <a:r>
              <a:rPr lang="en-US" dirty="0"/>
              <a:t>Significant injuries from a dismounted IED attack</a:t>
            </a:r>
          </a:p>
          <a:p>
            <a:pPr>
              <a:buFont typeface="Arial" panose="020B0604020202020204" pitchFamily="34" charset="0"/>
              <a:buChar char="•"/>
            </a:pPr>
            <a:r>
              <a:rPr lang="en-US" dirty="0"/>
              <a:t>Gunshot wound or penetrating shrapnel to chest, abdomen, or pelvis</a:t>
            </a:r>
          </a:p>
          <a:p>
            <a:pPr>
              <a:buFont typeface="Arial" panose="020B0604020202020204" pitchFamily="34" charset="0"/>
              <a:buChar char="•"/>
            </a:pPr>
            <a:r>
              <a:rPr lang="en-US" dirty="0"/>
              <a:t>Blunt chest, abdominal, or pelvic trauma with suspected noncompressible hemorrhage</a:t>
            </a:r>
          </a:p>
          <a:p>
            <a:pPr>
              <a:buFont typeface="Arial" panose="020B0604020202020204" pitchFamily="34" charset="0"/>
              <a:buChar char="•"/>
            </a:pPr>
            <a:r>
              <a:rPr lang="en-US" dirty="0"/>
              <a:t>Ongoing airway difficulty</a:t>
            </a:r>
          </a:p>
          <a:p>
            <a:pPr>
              <a:buFont typeface="Arial" panose="020B0604020202020204" pitchFamily="34" charset="0"/>
              <a:buChar char="•"/>
            </a:pPr>
            <a:r>
              <a:rPr lang="en-US" dirty="0"/>
              <a:t>Ongoing respiratory difficulty</a:t>
            </a:r>
          </a:p>
          <a:p>
            <a:pPr>
              <a:buFont typeface="Arial" panose="020B0604020202020204" pitchFamily="34" charset="0"/>
              <a:buChar char="•"/>
            </a:pPr>
            <a:r>
              <a:rPr lang="en-US" dirty="0"/>
              <a:t>Unconscious casualty</a:t>
            </a:r>
          </a:p>
          <a:p>
            <a:pPr>
              <a:buFont typeface="Arial" panose="020B0604020202020204" pitchFamily="34" charset="0"/>
              <a:buChar char="•"/>
            </a:pPr>
            <a:r>
              <a:rPr lang="en-US" dirty="0"/>
              <a:t>Known or suspected spinal injury</a:t>
            </a:r>
          </a:p>
          <a:p>
            <a:pPr>
              <a:buFont typeface="Arial" panose="020B0604020202020204" pitchFamily="34" charset="0"/>
              <a:buChar char="•"/>
            </a:pPr>
            <a:r>
              <a:rPr lang="en-US" dirty="0"/>
              <a:t>Hemorrhagic shock</a:t>
            </a:r>
          </a:p>
          <a:p>
            <a:pPr>
              <a:buFont typeface="Arial" panose="020B0604020202020204" pitchFamily="34" charset="0"/>
              <a:buChar char="•"/>
            </a:pPr>
            <a:r>
              <a:rPr lang="en-US" dirty="0"/>
              <a:t>External bleeding that is difficult to control</a:t>
            </a:r>
          </a:p>
          <a:p>
            <a:pPr>
              <a:buFont typeface="Arial" panose="020B0604020202020204" pitchFamily="34" charset="0"/>
              <a:buChar char="•"/>
            </a:pPr>
            <a:r>
              <a:rPr lang="en-US" dirty="0"/>
              <a:t>Extremity injury with absent distal pulses</a:t>
            </a:r>
          </a:p>
          <a:p>
            <a:pPr>
              <a:buFont typeface="Arial" panose="020B0604020202020204" pitchFamily="34" charset="0"/>
              <a:buChar char="•"/>
            </a:pPr>
            <a:r>
              <a:rPr lang="en-US" dirty="0"/>
              <a:t>Moderate/severe TBI</a:t>
            </a:r>
          </a:p>
          <a:p>
            <a:pPr>
              <a:buFont typeface="Arial" panose="020B0604020202020204" pitchFamily="34" charset="0"/>
              <a:buChar char="•"/>
            </a:pPr>
            <a:r>
              <a:rPr lang="en-US" dirty="0"/>
              <a:t>Burns greater than 20% TBSA</a:t>
            </a:r>
          </a:p>
          <a:p>
            <a:r>
              <a:rPr lang="en-US" b="1" dirty="0"/>
              <a:t>Priority (Category B)</a:t>
            </a:r>
          </a:p>
          <a:p>
            <a:r>
              <a:rPr lang="en-US" dirty="0"/>
              <a:t>Evacuation within 4 hours, serious injury. Suggestions for different injury patterns in this category are:</a:t>
            </a:r>
          </a:p>
          <a:p>
            <a:pPr>
              <a:buFont typeface="Arial" panose="020B0604020202020204" pitchFamily="34" charset="0"/>
              <a:buChar char="•"/>
            </a:pPr>
            <a:r>
              <a:rPr lang="en-US" dirty="0"/>
              <a:t>Isolated, open extremity fracture with bleeding controlled</a:t>
            </a:r>
          </a:p>
          <a:p>
            <a:pPr>
              <a:buFont typeface="Arial" panose="020B0604020202020204" pitchFamily="34" charset="0"/>
              <a:buChar char="•"/>
            </a:pPr>
            <a:r>
              <a:rPr lang="en-US" dirty="0"/>
              <a:t>Extremity injury with a tourniquet in place</a:t>
            </a:r>
          </a:p>
          <a:p>
            <a:pPr>
              <a:buFont typeface="Arial" panose="020B0604020202020204" pitchFamily="34" charset="0"/>
              <a:buChar char="•"/>
            </a:pPr>
            <a:r>
              <a:rPr lang="en-US" dirty="0"/>
              <a:t>Penetrating or other serious eye injury</a:t>
            </a:r>
          </a:p>
          <a:p>
            <a:pPr>
              <a:buFont typeface="Arial" panose="020B0604020202020204" pitchFamily="34" charset="0"/>
              <a:buChar char="•"/>
            </a:pPr>
            <a:r>
              <a:rPr lang="en-US" dirty="0"/>
              <a:t>Significant soft-tissue injury without major bleeding</a:t>
            </a:r>
          </a:p>
          <a:p>
            <a:pPr>
              <a:buFont typeface="Arial" panose="020B0604020202020204" pitchFamily="34" charset="0"/>
              <a:buChar char="•"/>
            </a:pPr>
            <a:r>
              <a:rPr lang="en-US" dirty="0"/>
              <a:t>Burns of 10% to 20% TBSA</a:t>
            </a:r>
          </a:p>
          <a:p>
            <a:r>
              <a:rPr lang="en-US" b="1" dirty="0"/>
              <a:t>Routine (Category C)</a:t>
            </a:r>
          </a:p>
          <a:p>
            <a:r>
              <a:rPr lang="en-US" dirty="0"/>
              <a:t>Evacuation within 24 hours, mild to moderate injury. Suggestions for different injury patterns in this category are:</a:t>
            </a:r>
          </a:p>
          <a:p>
            <a:pPr>
              <a:buFont typeface="Arial" panose="020B0604020202020204" pitchFamily="34" charset="0"/>
              <a:buChar char="•"/>
            </a:pPr>
            <a:r>
              <a:rPr lang="en-US" dirty="0"/>
              <a:t>Concussion (mild TBI)</a:t>
            </a:r>
          </a:p>
          <a:p>
            <a:pPr>
              <a:buFont typeface="Arial" panose="020B0604020202020204" pitchFamily="34" charset="0"/>
              <a:buChar char="•"/>
            </a:pPr>
            <a:r>
              <a:rPr lang="en-US" dirty="0"/>
              <a:t>Gunshot wound to extremity - bleeding controlled without tourniquet</a:t>
            </a:r>
          </a:p>
          <a:p>
            <a:pPr>
              <a:buFont typeface="Arial" panose="020B0604020202020204" pitchFamily="34" charset="0"/>
              <a:buChar char="•"/>
            </a:pPr>
            <a:r>
              <a:rPr lang="en-US" dirty="0"/>
              <a:t>Minor soft-tissue shrapnel injury</a:t>
            </a:r>
          </a:p>
          <a:p>
            <a:pPr>
              <a:buFont typeface="Arial" panose="020B0604020202020204" pitchFamily="34" charset="0"/>
              <a:buChar char="•"/>
            </a:pPr>
            <a:r>
              <a:rPr lang="en-US" dirty="0"/>
              <a:t>Closed fracture with intact distal pulses</a:t>
            </a:r>
          </a:p>
          <a:p>
            <a:pPr>
              <a:buFont typeface="Arial" panose="020B0604020202020204" pitchFamily="34" charset="0"/>
              <a:buChar char="•"/>
            </a:pPr>
            <a:r>
              <a:rPr lang="en-US" dirty="0"/>
              <a:t>Burns of &lt;10% TBSA</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13</a:t>
            </a:fld>
            <a:endParaRPr lang="en-US"/>
          </a:p>
        </p:txBody>
      </p:sp>
    </p:spTree>
    <p:extLst>
      <p:ext uri="{BB962C8B-B14F-4D97-AF65-F5344CB8AC3E}">
        <p14:creationId xmlns:p14="http://schemas.microsoft.com/office/powerpoint/2010/main" val="58340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 Atlantic Treaty Organization (NATO) doctrinal system specifies three evacuation categories (Urgent, Priority, and Routine). This system of casualty prioritization was adopted and used for requesting evacuation during the conflicts in Iraq and Afghanistan. The Department of Defense’s (DoD) Joint Trauma System and Committee on Tactical Combat Casualty Care (CoTCCC) also endorse this simplified system of casualty prioritization:</a:t>
            </a:r>
          </a:p>
          <a:p>
            <a:pPr>
              <a:buFont typeface="Arial" panose="020B0604020202020204" pitchFamily="34" charset="0"/>
              <a:buChar char="•"/>
            </a:pPr>
            <a:r>
              <a:rPr lang="en-US" dirty="0"/>
              <a:t>A--&gt; </a:t>
            </a:r>
            <a:r>
              <a:rPr lang="en-US" b="1" dirty="0"/>
              <a:t>Urgent</a:t>
            </a:r>
            <a:r>
              <a:rPr lang="en-US" dirty="0"/>
              <a:t> evacuation within 2 hours.</a:t>
            </a:r>
          </a:p>
          <a:p>
            <a:pPr>
              <a:buFont typeface="Arial" panose="020B0604020202020204" pitchFamily="34" charset="0"/>
              <a:buChar char="•"/>
            </a:pPr>
            <a:r>
              <a:rPr lang="en-US" dirty="0"/>
              <a:t>B--&gt; </a:t>
            </a:r>
            <a:r>
              <a:rPr lang="en-US" b="1" dirty="0"/>
              <a:t>Priority</a:t>
            </a:r>
            <a:r>
              <a:rPr lang="en-US" dirty="0"/>
              <a:t> evacuation within 4 hours.</a:t>
            </a:r>
          </a:p>
          <a:p>
            <a:pPr>
              <a:buFont typeface="Arial" panose="020B0604020202020204" pitchFamily="34" charset="0"/>
              <a:buChar char="•"/>
            </a:pPr>
            <a:r>
              <a:rPr lang="en-US" dirty="0"/>
              <a:t>C--&gt; </a:t>
            </a:r>
            <a:r>
              <a:rPr lang="en-US" b="1" dirty="0"/>
              <a:t>Routine</a:t>
            </a:r>
            <a:r>
              <a:rPr lang="en-US" dirty="0"/>
              <a:t> evacuation within 24 hours.</a:t>
            </a:r>
          </a:p>
          <a:p>
            <a:r>
              <a:rPr lang="en-US" dirty="0"/>
              <a:t>Remembering the “A, B, Cs of evacuation” will help you to classify casualties.</a:t>
            </a:r>
          </a:p>
          <a:p>
            <a:pPr>
              <a:buFont typeface="Arial" panose="020B0604020202020204" pitchFamily="34" charset="0"/>
              <a:buChar char="•"/>
            </a:pPr>
            <a:r>
              <a:rPr lang="en-US" b="1" dirty="0"/>
              <a:t>Category A:</a:t>
            </a:r>
            <a:r>
              <a:rPr lang="en-US" dirty="0"/>
              <a:t> Life-Threatening</a:t>
            </a:r>
          </a:p>
          <a:p>
            <a:pPr>
              <a:buFont typeface="Arial" panose="020B0604020202020204" pitchFamily="34" charset="0"/>
              <a:buChar char="•"/>
            </a:pPr>
            <a:r>
              <a:rPr lang="en-US" b="1" dirty="0"/>
              <a:t>Category B:</a:t>
            </a:r>
            <a:r>
              <a:rPr lang="en-US" dirty="0"/>
              <a:t> Serious Injury</a:t>
            </a:r>
          </a:p>
          <a:p>
            <a:pPr>
              <a:buFont typeface="Arial" panose="020B0604020202020204" pitchFamily="34" charset="0"/>
              <a:buChar char="•"/>
            </a:pPr>
            <a:r>
              <a:rPr lang="en-US" b="1" dirty="0"/>
              <a:t>Category C:</a:t>
            </a:r>
            <a:r>
              <a:rPr lang="en-US" dirty="0"/>
              <a:t> Mild to Moderate Injury.</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14</a:t>
            </a:fld>
            <a:endParaRPr lang="en-US"/>
          </a:p>
        </p:txBody>
      </p:sp>
    </p:spTree>
    <p:extLst>
      <p:ext uri="{BB962C8B-B14F-4D97-AF65-F5344CB8AC3E}">
        <p14:creationId xmlns:p14="http://schemas.microsoft.com/office/powerpoint/2010/main" val="1974547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threat to the casualty's Airway, Breathing, Circulation (including significant burns), and mental status will be classified as a Category A.</a:t>
            </a:r>
          </a:p>
        </p:txBody>
      </p:sp>
      <p:sp>
        <p:nvSpPr>
          <p:cNvPr id="4" name="Slide Number Placeholder 3"/>
          <p:cNvSpPr>
            <a:spLocks noGrp="1"/>
          </p:cNvSpPr>
          <p:nvPr>
            <p:ph type="sldNum" sz="quarter" idx="5"/>
          </p:nvPr>
        </p:nvSpPr>
        <p:spPr/>
        <p:txBody>
          <a:bodyPr/>
          <a:lstStyle/>
          <a:p>
            <a:fld id="{F887E524-C89A-48A9-81CF-16B773D0D5EE}" type="slidenum">
              <a:rPr lang="en-US" smtClean="0"/>
              <a:t>15</a:t>
            </a:fld>
            <a:endParaRPr lang="en-US"/>
          </a:p>
        </p:txBody>
      </p:sp>
    </p:spTree>
    <p:extLst>
      <p:ext uri="{BB962C8B-B14F-4D97-AF65-F5344CB8AC3E}">
        <p14:creationId xmlns:p14="http://schemas.microsoft.com/office/powerpoint/2010/main" val="324063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B casualties need to see a doctor as soon as possible, but do not have an immediate threat of losing their lives.</a:t>
            </a:r>
          </a:p>
        </p:txBody>
      </p:sp>
      <p:sp>
        <p:nvSpPr>
          <p:cNvPr id="4" name="Slide Number Placeholder 3"/>
          <p:cNvSpPr>
            <a:spLocks noGrp="1"/>
          </p:cNvSpPr>
          <p:nvPr>
            <p:ph type="sldNum" sz="quarter" idx="5"/>
          </p:nvPr>
        </p:nvSpPr>
        <p:spPr/>
        <p:txBody>
          <a:bodyPr/>
          <a:lstStyle/>
          <a:p>
            <a:fld id="{F887E524-C89A-48A9-81CF-16B773D0D5EE}" type="slidenum">
              <a:rPr lang="en-US" smtClean="0"/>
              <a:t>16</a:t>
            </a:fld>
            <a:endParaRPr lang="en-US"/>
          </a:p>
        </p:txBody>
      </p:sp>
    </p:spTree>
    <p:extLst>
      <p:ext uri="{BB962C8B-B14F-4D97-AF65-F5344CB8AC3E}">
        <p14:creationId xmlns:p14="http://schemas.microsoft.com/office/powerpoint/2010/main" val="2887921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Routine casualties are classified as Category C. These casualties are injured and need medical care, but they can wait longer than category A and B casualties.</a:t>
            </a:r>
          </a:p>
          <a:p>
            <a:r>
              <a:rPr lang="en-US" dirty="0"/>
              <a:t>Note that these are examples only and the evacuation category of a specific casualty may need modification based upon the findings during assessment in the Tactical Field Care phase.</a:t>
            </a:r>
          </a:p>
          <a:p>
            <a:r>
              <a:rPr lang="en-US" dirty="0"/>
              <a:t>Also, remember to reassess casualties often as their condition can change mandating a change in prioritization.</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17</a:t>
            </a:fld>
            <a:endParaRPr lang="en-US"/>
          </a:p>
        </p:txBody>
      </p:sp>
    </p:spTree>
    <p:extLst>
      <p:ext uri="{BB962C8B-B14F-4D97-AF65-F5344CB8AC3E}">
        <p14:creationId xmlns:p14="http://schemas.microsoft.com/office/powerpoint/2010/main" val="273177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Over-categorization, the tendency to classify a wound or injury as being more severe than it actually is, has been a problem both historically and in current operations. Proper classification is needed to ensure that casualties in greatest need are evacuated first and receive the lifesaving care they need in an appropriate timeframe. Over-categorization puts casualties, evacuation assets, and the overall mission at risk when evacuation efforts are inappropriately prioritized despite asset constraints and risk.</a:t>
            </a:r>
          </a:p>
        </p:txBody>
      </p:sp>
      <p:sp>
        <p:nvSpPr>
          <p:cNvPr id="4" name="Slide Number Placeholder 3"/>
          <p:cNvSpPr>
            <a:spLocks noGrp="1"/>
          </p:cNvSpPr>
          <p:nvPr>
            <p:ph type="sldNum" sz="quarter" idx="5"/>
          </p:nvPr>
        </p:nvSpPr>
        <p:spPr/>
        <p:txBody>
          <a:bodyPr/>
          <a:lstStyle/>
          <a:p>
            <a:fld id="{F887E524-C89A-48A9-81CF-16B773D0D5EE}" type="slidenum">
              <a:rPr lang="en-US" smtClean="0"/>
              <a:t>18</a:t>
            </a:fld>
            <a:endParaRPr lang="en-US"/>
          </a:p>
        </p:txBody>
      </p:sp>
    </p:spTree>
    <p:extLst>
      <p:ext uri="{BB962C8B-B14F-4D97-AF65-F5344CB8AC3E}">
        <p14:creationId xmlns:p14="http://schemas.microsoft.com/office/powerpoint/2010/main" val="64694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“pearls of wisdom” are designed to help avoid over-categorization and determine the true urgency for evacuation. They assume that the decision is being made 15- 30 minutes after wounding. They also assume that care is being rendered in accordance with the TCCC Guidelines. </a:t>
            </a:r>
          </a:p>
          <a:p>
            <a:r>
              <a:rPr lang="en-US" dirty="0"/>
              <a:t>These considerations are most important when there are tactical or other constraints on evacuation and casualty evacuation must be prioritized. They are just rules of thumb.</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19</a:t>
            </a:fld>
            <a:endParaRPr lang="en-US"/>
          </a:p>
        </p:txBody>
      </p:sp>
    </p:spTree>
    <p:extLst>
      <p:ext uri="{BB962C8B-B14F-4D97-AF65-F5344CB8AC3E}">
        <p14:creationId xmlns:p14="http://schemas.microsoft.com/office/powerpoint/2010/main" val="1100556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a:t>
            </a:r>
          </a:p>
          <a:p>
            <a:r>
              <a:rPr lang="en-US" dirty="0"/>
              <a:t>Timely and effective communication with the casualty, other medical and nonmedical first responders, unit tactical leadership, and the evacuation system is critically important in ensuring that casualties are reassured, other responder care is coordinated, unit leadership has situational awareness and can assist with coordinating evacuation, and the evacuation system/assets have the information needed to appropriately prioritize and support casualty evacuation needs.</a:t>
            </a:r>
          </a:p>
          <a:p>
            <a:r>
              <a:rPr lang="en-US" dirty="0"/>
              <a:t>Casualty evacuation is requested using the MEDEVAC request and MIST formats.</a:t>
            </a:r>
          </a:p>
          <a:p>
            <a:r>
              <a:rPr lang="en-US" dirty="0"/>
              <a:t>The </a:t>
            </a:r>
            <a:r>
              <a:rPr lang="en-US" b="1" dirty="0"/>
              <a:t>MEDEVAC request</a:t>
            </a:r>
            <a:r>
              <a:rPr lang="en-US" dirty="0"/>
              <a:t> provides the number, type, priority, and status of casualties and evacuation equipment needed to inform coordination and prioritization of evacuation.</a:t>
            </a:r>
          </a:p>
          <a:p>
            <a:r>
              <a:rPr lang="en-US" dirty="0"/>
              <a:t>The </a:t>
            </a:r>
            <a:r>
              <a:rPr lang="en-US" b="1" dirty="0"/>
              <a:t>MIST report</a:t>
            </a:r>
            <a:r>
              <a:rPr lang="en-US" dirty="0"/>
              <a:t> (when appropriate) is used to ensure that the evacuation assets and receiving medical facilities have the medical information needed and are prepared to support the casualty’s needs.</a:t>
            </a:r>
          </a:p>
          <a:p>
            <a:r>
              <a:rPr lang="en-US" dirty="0"/>
              <a:t>Determining the evacuation categories of the casualties (prioritization) is arguably the hardest part of the MEDEVAC request process, as it is often difficult to estimate how stable a casualty might be after appropriate initial TCCC treatment has been provided.</a:t>
            </a:r>
          </a:p>
          <a:p>
            <a:r>
              <a:rPr lang="en-US" dirty="0"/>
              <a:t>US MEDEVAC doctrine describes five evacuation categories.</a:t>
            </a:r>
          </a:p>
          <a:p>
            <a:pPr>
              <a:buFont typeface="Arial" panose="020B0604020202020204" pitchFamily="34" charset="0"/>
              <a:buChar char="•"/>
            </a:pPr>
            <a:r>
              <a:rPr lang="en-US" b="1" dirty="0"/>
              <a:t>URGENT</a:t>
            </a:r>
            <a:r>
              <a:rPr lang="en-US" dirty="0"/>
              <a:t>--&gt; Must be evacuated in less than 2 hours to save life, limb, or eyesight.</a:t>
            </a:r>
          </a:p>
          <a:p>
            <a:pPr>
              <a:buFont typeface="Arial" panose="020B0604020202020204" pitchFamily="34" charset="0"/>
              <a:buChar char="•"/>
            </a:pPr>
            <a:r>
              <a:rPr lang="en-US" b="1" dirty="0"/>
              <a:t>URGENT</a:t>
            </a:r>
            <a:r>
              <a:rPr lang="en-US" dirty="0"/>
              <a:t> </a:t>
            </a:r>
            <a:r>
              <a:rPr lang="en-US" b="1" dirty="0"/>
              <a:t>SURGICAL</a:t>
            </a:r>
            <a:r>
              <a:rPr lang="en-US" dirty="0"/>
              <a:t>--&gt; Must be evacuated to the nearest surgical unit in less than 2 hours to save life, limb, or eyesight.</a:t>
            </a:r>
          </a:p>
          <a:p>
            <a:pPr>
              <a:buFont typeface="Arial" panose="020B0604020202020204" pitchFamily="34" charset="0"/>
              <a:buChar char="•"/>
            </a:pPr>
            <a:r>
              <a:rPr lang="en-US" b="1" dirty="0"/>
              <a:t>PRIORITY</a:t>
            </a:r>
            <a:r>
              <a:rPr lang="en-US" dirty="0"/>
              <a:t>--&gt; Must be evacuated in less than 4 hours or could deteriorate to urgent.</a:t>
            </a:r>
          </a:p>
          <a:p>
            <a:pPr>
              <a:buFont typeface="Arial" panose="020B0604020202020204" pitchFamily="34" charset="0"/>
              <a:buChar char="•"/>
            </a:pPr>
            <a:r>
              <a:rPr lang="en-US" b="1" dirty="0"/>
              <a:t>ROUTINE</a:t>
            </a:r>
            <a:r>
              <a:rPr lang="en-US" dirty="0"/>
              <a:t>--&gt; Must be evacuated in less than 24 hours.</a:t>
            </a:r>
          </a:p>
          <a:p>
            <a:pPr>
              <a:buFont typeface="Arial" panose="020B0604020202020204" pitchFamily="34" charset="0"/>
              <a:buChar char="•"/>
            </a:pPr>
            <a:r>
              <a:rPr lang="en-US" b="1" dirty="0"/>
              <a:t>CONVENIENCE</a:t>
            </a:r>
            <a:r>
              <a:rPr lang="en-US" dirty="0"/>
              <a:t>--&gt; Evacuation is not a medical necessity.</a:t>
            </a:r>
          </a:p>
          <a:p>
            <a:r>
              <a:rPr lang="en-US" dirty="0"/>
              <a:t>But, in practice, prioritization is often simplified using the three NATO categories.</a:t>
            </a:r>
          </a:p>
          <a:p>
            <a:pPr>
              <a:buFont typeface="Arial" panose="020B0604020202020204" pitchFamily="34" charset="0"/>
              <a:buChar char="•"/>
            </a:pPr>
            <a:r>
              <a:rPr lang="en-US" b="1" dirty="0"/>
              <a:t>URGENT</a:t>
            </a:r>
            <a:r>
              <a:rPr lang="en-US" dirty="0"/>
              <a:t> (A)--&gt; Needs evacuation within 2 hrs.</a:t>
            </a:r>
          </a:p>
          <a:p>
            <a:pPr>
              <a:buFont typeface="Arial" panose="020B0604020202020204" pitchFamily="34" charset="0"/>
              <a:buChar char="•"/>
            </a:pPr>
            <a:r>
              <a:rPr lang="en-US" b="1" dirty="0"/>
              <a:t>PRIORITY</a:t>
            </a:r>
            <a:r>
              <a:rPr lang="en-US" dirty="0"/>
              <a:t> (B)--&gt; Needs evacuation within 4 hrs.</a:t>
            </a:r>
          </a:p>
          <a:p>
            <a:pPr>
              <a:buFont typeface="Arial" panose="020B0604020202020204" pitchFamily="34" charset="0"/>
              <a:buChar char="•"/>
            </a:pPr>
            <a:r>
              <a:rPr lang="en-US" b="1" dirty="0"/>
              <a:t>ROUTINE</a:t>
            </a:r>
            <a:r>
              <a:rPr lang="en-US" dirty="0"/>
              <a:t> (C)--&gt; Needs evacuation within 24 hrs.</a:t>
            </a:r>
          </a:p>
          <a:p>
            <a:r>
              <a:rPr lang="en-US" dirty="0"/>
              <a:t>Remembering the “A, B, Cs of evacuation” will help you to classify casualties.</a:t>
            </a:r>
          </a:p>
          <a:p>
            <a:pPr>
              <a:buFont typeface="Arial" panose="020B0604020202020204" pitchFamily="34" charset="0"/>
              <a:buChar char="•"/>
            </a:pPr>
            <a:r>
              <a:rPr lang="en-US" b="1" dirty="0"/>
              <a:t>Category A:</a:t>
            </a:r>
            <a:r>
              <a:rPr lang="en-US" dirty="0"/>
              <a:t> Life-Threatening</a:t>
            </a:r>
          </a:p>
          <a:p>
            <a:pPr>
              <a:buFont typeface="Arial" panose="020B0604020202020204" pitchFamily="34" charset="0"/>
              <a:buChar char="•"/>
            </a:pPr>
            <a:r>
              <a:rPr lang="en-US" b="1" dirty="0"/>
              <a:t>Category B:</a:t>
            </a:r>
            <a:r>
              <a:rPr lang="en-US" dirty="0"/>
              <a:t> Serious Injury</a:t>
            </a:r>
          </a:p>
          <a:p>
            <a:pPr>
              <a:buFont typeface="Arial" panose="020B0604020202020204" pitchFamily="34" charset="0"/>
              <a:buChar char="•"/>
            </a:pPr>
            <a:r>
              <a:rPr lang="en-US" b="1" dirty="0"/>
              <a:t>Category C:</a:t>
            </a:r>
            <a:r>
              <a:rPr lang="en-US" dirty="0"/>
              <a:t> Mild to Moderate Injury.</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20</a:t>
            </a:fld>
            <a:endParaRPr lang="en-US"/>
          </a:p>
        </p:txBody>
      </p:sp>
    </p:spTree>
    <p:extLst>
      <p:ext uri="{BB962C8B-B14F-4D97-AF65-F5344CB8AC3E}">
        <p14:creationId xmlns:p14="http://schemas.microsoft.com/office/powerpoint/2010/main" val="216006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cognitive and one performance learning objectives for the Communications module. The cognitive learning objectives are: identify the importance of and techniques for communicating casualty information with evacuation assets and/or receiving facilities, identify the information requirements and format of an evacuation request, identify the recommended evacuation prioritization for combat casualties, and describe methods of casualty reporting in the tactical setting for command and control and medical management. </a:t>
            </a:r>
          </a:p>
          <a:p>
            <a:r>
              <a:rPr lang="en-US" dirty="0"/>
              <a:t>The performance learning objective is to demonstrate the communication of evacuation request information and modified medical information report requirements.</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3</a:t>
            </a:fld>
            <a:endParaRPr lang="en-US"/>
          </a:p>
        </p:txBody>
      </p:sp>
    </p:spTree>
    <p:extLst>
      <p:ext uri="{BB962C8B-B14F-4D97-AF65-F5344CB8AC3E}">
        <p14:creationId xmlns:p14="http://schemas.microsoft.com/office/powerpoint/2010/main" val="3148578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close out this module, check your learning with the questions below (answers under the image). </a:t>
            </a:r>
          </a:p>
          <a:p>
            <a:endParaRPr lang="en-US" dirty="0"/>
          </a:p>
          <a:p>
            <a:r>
              <a:rPr lang="en-US" b="1" dirty="0"/>
              <a:t>Answers</a:t>
            </a:r>
          </a:p>
          <a:p>
            <a:r>
              <a:rPr lang="en-US" b="1" dirty="0"/>
              <a:t>Who should a Combat Medic/Corpsman and/or a Combat Paramedic/Provider communicate with during the Tactical Field Care phase of care?</a:t>
            </a:r>
          </a:p>
          <a:p>
            <a:pPr>
              <a:buFont typeface="Arial" panose="020B0604020202020204" pitchFamily="34" charset="0"/>
              <a:buChar char="•"/>
            </a:pPr>
            <a:r>
              <a:rPr lang="en-US" dirty="0"/>
              <a:t>The casualty</a:t>
            </a:r>
          </a:p>
          <a:p>
            <a:pPr>
              <a:buFont typeface="Arial" panose="020B0604020202020204" pitchFamily="34" charset="0"/>
              <a:buChar char="•"/>
            </a:pPr>
            <a:r>
              <a:rPr lang="en-US" dirty="0"/>
              <a:t>Other medical and nonmedical responders</a:t>
            </a:r>
          </a:p>
          <a:p>
            <a:pPr>
              <a:buFont typeface="Arial" panose="020B0604020202020204" pitchFamily="34" charset="0"/>
              <a:buChar char="•"/>
            </a:pPr>
            <a:r>
              <a:rPr lang="en-US" dirty="0"/>
              <a:t>The tactical leadership</a:t>
            </a:r>
          </a:p>
          <a:p>
            <a:pPr>
              <a:buFont typeface="Arial" panose="020B0604020202020204" pitchFamily="34" charset="0"/>
              <a:buChar char="•"/>
            </a:pPr>
            <a:r>
              <a:rPr lang="en-US" dirty="0"/>
              <a:t>The evacuation system</a:t>
            </a:r>
          </a:p>
          <a:p>
            <a:r>
              <a:rPr lang="en-US" b="1" dirty="0"/>
              <a:t>Which lines of a MEDEVAC must be transmitted for an asset to be launched?</a:t>
            </a:r>
          </a:p>
          <a:p>
            <a:pPr>
              <a:buFont typeface="Arial" panose="020B0604020202020204" pitchFamily="34" charset="0"/>
              <a:buChar char="•"/>
            </a:pPr>
            <a:r>
              <a:rPr lang="en-US" dirty="0"/>
              <a:t>Lines 1–5 are enough information to initiate a MEDEVAC depending upon pre-planning and coordination between tactical and evacuation units. </a:t>
            </a:r>
          </a:p>
          <a:p>
            <a:pPr>
              <a:buFont typeface="Arial" panose="020B0604020202020204" pitchFamily="34" charset="0"/>
              <a:buChar char="•"/>
            </a:pPr>
            <a:r>
              <a:rPr lang="en-US" dirty="0"/>
              <a:t>Lines 6-9 can be transmitted while the evacuation asset is en route.</a:t>
            </a:r>
          </a:p>
          <a:p>
            <a:r>
              <a:rPr lang="en-US" b="1" dirty="0"/>
              <a:t>What information does the MIST report contain?</a:t>
            </a:r>
          </a:p>
          <a:p>
            <a:pPr>
              <a:buFont typeface="Arial" panose="020B0604020202020204" pitchFamily="34" charset="0"/>
              <a:buChar char="•"/>
            </a:pPr>
            <a:r>
              <a:rPr lang="en-US" dirty="0"/>
              <a:t>Mechanism of injury</a:t>
            </a:r>
          </a:p>
          <a:p>
            <a:pPr>
              <a:buFont typeface="Arial" panose="020B0604020202020204" pitchFamily="34" charset="0"/>
              <a:buChar char="•"/>
            </a:pPr>
            <a:r>
              <a:rPr lang="en-US" dirty="0"/>
              <a:t>Injuries</a:t>
            </a:r>
          </a:p>
          <a:p>
            <a:pPr>
              <a:buFont typeface="Arial" panose="020B0604020202020204" pitchFamily="34" charset="0"/>
              <a:buChar char="•"/>
            </a:pPr>
            <a:r>
              <a:rPr lang="en-US" dirty="0"/>
              <a:t>Signs/Symptoms</a:t>
            </a:r>
          </a:p>
          <a:p>
            <a:pPr>
              <a:buFont typeface="Arial" panose="020B0604020202020204" pitchFamily="34" charset="0"/>
              <a:buChar char="•"/>
            </a:pPr>
            <a:r>
              <a:rPr lang="en-US" dirty="0"/>
              <a:t>Treatment</a:t>
            </a:r>
          </a:p>
          <a:p>
            <a:r>
              <a:rPr lang="en-US" b="1" dirty="0"/>
              <a:t>True or False? A combat casualty with 25% TBSA burns would be evacuation category A.</a:t>
            </a:r>
          </a:p>
          <a:p>
            <a:pPr>
              <a:buFont typeface="Arial" panose="020B0604020202020204" pitchFamily="34" charset="0"/>
              <a:buChar char="•"/>
            </a:pPr>
            <a:r>
              <a:rPr lang="en-US" b="1" dirty="0"/>
              <a:t>True.</a:t>
            </a:r>
            <a:r>
              <a:rPr lang="en-US" dirty="0"/>
              <a:t> If the burns were less than 20% but more than 10% it would be Category B. </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21</a:t>
            </a:fld>
            <a:endParaRPr lang="en-US"/>
          </a:p>
        </p:txBody>
      </p:sp>
    </p:spTree>
    <p:extLst>
      <p:ext uri="{BB962C8B-B14F-4D97-AF65-F5344CB8AC3E}">
        <p14:creationId xmlns:p14="http://schemas.microsoft.com/office/powerpoint/2010/main" val="2774069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Timely and effective communication with the casualty, other medical and nonmedical first responders, unit tactical leadership, and the evacuation system is critically important in ensuring that casualties get the lifesaving care they need. </a:t>
            </a:r>
          </a:p>
          <a:p>
            <a:r>
              <a:rPr lang="en-US" dirty="0"/>
              <a:t>Communicate with the casualty as part of your assessment, encourage and reassure them, and explain the care being given. Being physically wounded may generate significant anxiety and fear above and beyond the psychological trauma of combat. Talking frankly with the casualty about their injuries and offering reassurance by describing the treatments being rendered, emphasizing that everything possible is being done on their behalf, and that they will be well taken care of will help counter their anxiety. Be honest about the injuries sustained but maintain a positive attitude about rescue and treatment. Talking with the casualty helps assess their mental status, while talking through procedures helps maintain both your own confidence and the casualty’s confidence in you.</a:t>
            </a:r>
          </a:p>
          <a:p>
            <a:r>
              <a:rPr lang="en-US" dirty="0"/>
              <a:t>Communicate with other nonmedical and medical first responders to coordinate and direct care.</a:t>
            </a:r>
          </a:p>
          <a:p>
            <a:r>
              <a:rPr lang="en-US" dirty="0"/>
              <a:t>Communicate as soon as possible with unit tactical leadership and keep them updated. They need both tactically relevant and casualty information in order to continue the fight and coordinate evacuation.</a:t>
            </a:r>
          </a:p>
          <a:p>
            <a:r>
              <a:rPr lang="en-US" dirty="0"/>
              <a:t>Communicate with evacuation assets via a MEDEVAC request and MIST report (when appropriate) to provide the number, type, priority, and status of casualties and evacuation equipment needed to inform coordination and prioritization of evacuation.</a:t>
            </a:r>
          </a:p>
          <a:p>
            <a:r>
              <a:rPr lang="en-US" dirty="0"/>
              <a:t>Remember, it is important to document casualty assessment and treatment on the DD Form 1380 Tactical Combat Casualty Care (TCCC) Card, keep the card updated as the casualty status changes throughout the TFC phase, and ensure it is handed off with the casualty in the transition to Tactical Evacuation Care.</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4</a:t>
            </a:fld>
            <a:endParaRPr lang="en-US"/>
          </a:p>
        </p:txBody>
      </p:sp>
    </p:spTree>
    <p:extLst>
      <p:ext uri="{BB962C8B-B14F-4D97-AF65-F5344CB8AC3E}">
        <p14:creationId xmlns:p14="http://schemas.microsoft.com/office/powerpoint/2010/main" val="2903903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Tactical Field Care setting, casualty reporting methods enable timely and effective communication to satisfy both command and control and medical management requirements ensuring that the mission is successfully completed, and casualties get the lifesaving care they need. </a:t>
            </a:r>
          </a:p>
          <a:p>
            <a:r>
              <a:rPr lang="en-US" dirty="0"/>
              <a:t>Team/squad/crew communication and casualty reporting to unit leadership and medical personnel should follow unit-specific standard operating procedures (SOPs), and should provide tactically relevant information needed to continue the fight and information to coordinate ongoing care and evacuation.</a:t>
            </a:r>
          </a:p>
          <a:p>
            <a:r>
              <a:rPr lang="en-US" dirty="0"/>
              <a:t>Communication with unit tactical leadership and medical personnel should occur as soon as possible and should be updated if casualty status changes. Both tactically relevant and appropriate casualty information are needed to continue the fight and coordinate evacuation. For example, tactical leadership may need to know:</a:t>
            </a:r>
          </a:p>
          <a:p>
            <a:pPr>
              <a:buFont typeface="Arial" panose="020B0604020202020204" pitchFamily="34" charset="0"/>
              <a:buChar char="•"/>
            </a:pPr>
            <a:r>
              <a:rPr lang="en-US" dirty="0"/>
              <a:t>How many casualties were inflicted?</a:t>
            </a:r>
          </a:p>
          <a:p>
            <a:pPr>
              <a:buFont typeface="Arial" panose="020B0604020202020204" pitchFamily="34" charset="0"/>
              <a:buChar char="•"/>
            </a:pPr>
            <a:r>
              <a:rPr lang="en-US" dirty="0"/>
              <a:t>Who is down as a casualty?</a:t>
            </a:r>
          </a:p>
          <a:p>
            <a:pPr>
              <a:buFont typeface="Arial" panose="020B0604020202020204" pitchFamily="34" charset="0"/>
              <a:buChar char="•"/>
            </a:pPr>
            <a:r>
              <a:rPr lang="en-US" dirty="0"/>
              <a:t>Can the casualty still fight?</a:t>
            </a:r>
          </a:p>
          <a:p>
            <a:pPr>
              <a:buFont typeface="Arial" panose="020B0604020202020204" pitchFamily="34" charset="0"/>
              <a:buChar char="•"/>
            </a:pPr>
            <a:r>
              <a:rPr lang="en-US" dirty="0"/>
              <a:t>Has the enemy threat been eliminated?</a:t>
            </a:r>
          </a:p>
          <a:p>
            <a:pPr>
              <a:buFont typeface="Arial" panose="020B0604020202020204" pitchFamily="34" charset="0"/>
              <a:buChar char="•"/>
            </a:pPr>
            <a:r>
              <a:rPr lang="en-US" dirty="0"/>
              <a:t>Are weapons systems down or fields of fire not covered because the unit has taken casualties?</a:t>
            </a:r>
          </a:p>
          <a:p>
            <a:pPr>
              <a:buFont typeface="Arial" panose="020B0604020202020204" pitchFamily="34" charset="0"/>
              <a:buChar char="•"/>
            </a:pPr>
            <a:r>
              <a:rPr lang="en-US" dirty="0"/>
              <a:t>Is it necessary to have others fill in the casualties’ fighting positions or to move the casualties?</a:t>
            </a:r>
          </a:p>
          <a:p>
            <a:r>
              <a:rPr lang="en-US" dirty="0"/>
              <a:t>Timely casualty reporting and communication are critical to effective medical management as well.</a:t>
            </a:r>
          </a:p>
          <a:p>
            <a:r>
              <a:rPr lang="en-US" dirty="0"/>
              <a:t>Communication with nonmedical and medical first responders and other medical personnel in the evacuation chain is essential to coordination and direction of ongoing casualty care. For example, medical personnel need to know:</a:t>
            </a:r>
          </a:p>
          <a:p>
            <a:pPr>
              <a:buFont typeface="Arial" panose="020B0604020202020204" pitchFamily="34" charset="0"/>
              <a:buChar char="•"/>
            </a:pPr>
            <a:r>
              <a:rPr lang="en-US" dirty="0"/>
              <a:t>Number of casualties and types of injuries sustained</a:t>
            </a:r>
          </a:p>
          <a:p>
            <a:pPr>
              <a:buFont typeface="Arial" panose="020B0604020202020204" pitchFamily="34" charset="0"/>
              <a:buChar char="•"/>
            </a:pPr>
            <a:r>
              <a:rPr lang="en-US" dirty="0"/>
              <a:t>Mental and physical status of each casualty</a:t>
            </a:r>
          </a:p>
          <a:p>
            <a:pPr>
              <a:buFont typeface="Arial" panose="020B0604020202020204" pitchFamily="34" charset="0"/>
              <a:buChar char="•"/>
            </a:pPr>
            <a:r>
              <a:rPr lang="en-US" dirty="0"/>
              <a:t>Treatments rendered, and treatments needed</a:t>
            </a:r>
          </a:p>
          <a:p>
            <a:pPr>
              <a:buFont typeface="Arial" panose="020B0604020202020204" pitchFamily="34" charset="0"/>
              <a:buChar char="•"/>
            </a:pPr>
            <a:r>
              <a:rPr lang="en-US" dirty="0"/>
              <a:t>Is there a need to triage multiple casualties?</a:t>
            </a:r>
          </a:p>
          <a:p>
            <a:pPr>
              <a:buFont typeface="Arial" panose="020B0604020202020204" pitchFamily="34" charset="0"/>
              <a:buChar char="•"/>
            </a:pPr>
            <a:r>
              <a:rPr lang="en-US" dirty="0"/>
              <a:t>Should the medic move to a casualty, or should the casualty be moved to the medic?</a:t>
            </a:r>
          </a:p>
          <a:p>
            <a:pPr>
              <a:buFont typeface="Arial" panose="020B0604020202020204" pitchFamily="34" charset="0"/>
              <a:buChar char="•"/>
            </a:pPr>
            <a:r>
              <a:rPr lang="en-US" dirty="0"/>
              <a:t>Are there enough/appropriate Class VIII medical supplies?</a:t>
            </a:r>
          </a:p>
          <a:p>
            <a:pPr>
              <a:buFont typeface="Arial" panose="020B0604020202020204" pitchFamily="34" charset="0"/>
              <a:buChar char="•"/>
            </a:pPr>
            <a:r>
              <a:rPr lang="en-US" dirty="0"/>
              <a:t>Are additional litters or extraction equipment needed?  </a:t>
            </a:r>
          </a:p>
          <a:p>
            <a:r>
              <a:rPr lang="en-US" dirty="0"/>
              <a:t>Documentation of prehospital evaluation and management on the DD Form 1380 Combat Casualty Care Card is the foundation of medical communication in Tactical Field Care. This card should be updated and stay with the casualty through the evacuation chain. Additionally, casualty care information is communicated and reported informally during care handoffs between medics and formally utilizing the MEDEVAC request and MIST report as the casualty transitions to tactical evacuation care (TACEVAC).</a:t>
            </a:r>
          </a:p>
          <a:p>
            <a:r>
              <a:rPr lang="en-US" dirty="0"/>
              <a:t>Remember, casualty status and treatment as well as evacuation requirements and priority must be communicated as soon as possible to both tactical leadership and prehospital medical personnel. Unit-level casualty reporting procedures should be developed and rehearsed in training.</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5</a:t>
            </a:fld>
            <a:endParaRPr lang="en-US"/>
          </a:p>
        </p:txBody>
      </p:sp>
    </p:spTree>
    <p:extLst>
      <p:ext uri="{BB962C8B-B14F-4D97-AF65-F5344CB8AC3E}">
        <p14:creationId xmlns:p14="http://schemas.microsoft.com/office/powerpoint/2010/main" val="44918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Service member should be able to initiate a medical evacuation request. Depending on the tactical situation, mission requirements, and unit standard operating procedures, the tactical evacuation (TACEVAC) options may involve dedicated evacuation resources with medical capabilities (MEDEVAC) or could involve other transportation assets not dedicated to casualty movement but called on as vehicles of opportunity to support casualty evacuation (CASEVAC). In CASEVAC, the casualties are moved without regulation of their movement, while in MEDEVAC casualty movement is regulated. MEDEVAC assets are usually marked with a red cross, have medical personnel and equipment on board, and cannot be used for nonmedical missions.</a:t>
            </a:r>
          </a:p>
          <a:p>
            <a:r>
              <a:rPr lang="en-US" dirty="0"/>
              <a:t>Understand that when using CASEVAC, there is no medical equipment designated for that platform outside of a first aid kit, so it is imperative that those casualties be transported with a medic, if possible, along with additional medical supplies that may be needed to continue treatment during transport.</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6</a:t>
            </a:fld>
            <a:endParaRPr lang="en-US"/>
          </a:p>
        </p:txBody>
      </p:sp>
    </p:spTree>
    <p:extLst>
      <p:ext uri="{BB962C8B-B14F-4D97-AF65-F5344CB8AC3E}">
        <p14:creationId xmlns:p14="http://schemas.microsoft.com/office/powerpoint/2010/main" val="420416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when you request a medical evacuation, you aren’t directly coordinating with medical providers but are explaining your evacuation requirements with someone who coordinates air asset movements. Although they still require some general information about the casualty’s status, much of the information they need to coordinate evacuation is not clinical and relates to logistical and operational issues. Before initiating an evacuation, collect all of the information you will need, and when calling in, be sure to follow all appropriate and mandated communication protocols and guidance.</a:t>
            </a:r>
          </a:p>
        </p:txBody>
      </p:sp>
      <p:sp>
        <p:nvSpPr>
          <p:cNvPr id="4" name="Slide Number Placeholder 3"/>
          <p:cNvSpPr>
            <a:spLocks noGrp="1"/>
          </p:cNvSpPr>
          <p:nvPr>
            <p:ph type="sldNum" sz="quarter" idx="5"/>
          </p:nvPr>
        </p:nvSpPr>
        <p:spPr/>
        <p:txBody>
          <a:bodyPr/>
          <a:lstStyle/>
          <a:p>
            <a:fld id="{F887E524-C89A-48A9-81CF-16B773D0D5EE}" type="slidenum">
              <a:rPr lang="en-US" smtClean="0"/>
              <a:t>7</a:t>
            </a:fld>
            <a:endParaRPr lang="en-US"/>
          </a:p>
        </p:txBody>
      </p:sp>
    </p:spTree>
    <p:extLst>
      <p:ext uri="{BB962C8B-B14F-4D97-AF65-F5344CB8AC3E}">
        <p14:creationId xmlns:p14="http://schemas.microsoft.com/office/powerpoint/2010/main" val="236971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MEDEVAC request has 9 lines. Using the phonetic alphabet and following your unit’s normal communication procedures, transmit the following:</a:t>
            </a:r>
          </a:p>
          <a:p>
            <a:r>
              <a:rPr lang="en-US" dirty="0">
                <a:effectLst/>
              </a:rPr>
              <a:t>1. The 8-digit grid coordinates of your pickup location</a:t>
            </a:r>
          </a:p>
          <a:p>
            <a:r>
              <a:rPr lang="en-US" dirty="0">
                <a:effectLst/>
              </a:rPr>
              <a:t>2. Your radio frequency and call sign</a:t>
            </a:r>
          </a:p>
          <a:p>
            <a:r>
              <a:rPr lang="en-US" dirty="0">
                <a:effectLst/>
              </a:rPr>
              <a:t>3. The number of casualties that you have by precedence</a:t>
            </a:r>
          </a:p>
          <a:p>
            <a:r>
              <a:rPr lang="en-US" dirty="0">
                <a:effectLst/>
              </a:rPr>
              <a:t>4. Any special evacuation equipment that needs to be brought by the evacuation team; though not part of the formal MEDEVAC request, it has become common practice to request blood if needed</a:t>
            </a:r>
          </a:p>
          <a:p>
            <a:r>
              <a:rPr lang="en-US" dirty="0">
                <a:effectLst/>
              </a:rPr>
              <a:t>5. How many of the casualties will be on litters, and how many will be ambulatory</a:t>
            </a:r>
          </a:p>
          <a:p>
            <a:r>
              <a:rPr lang="en-US" dirty="0"/>
              <a:t>Determining the precedence of the casualties is arguably the hardest part of this process, as it is often difficult to estimate how stable a casualty might be after you have provided appropriate initial TCCC treatment; we will discuss this later in this module.</a:t>
            </a:r>
          </a:p>
          <a:p>
            <a:r>
              <a:rPr lang="en-US" dirty="0"/>
              <a:t>Note that lines 1-5 are the minimum requirements needed to launch the evacuation asset.</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8</a:t>
            </a:fld>
            <a:endParaRPr lang="en-US"/>
          </a:p>
        </p:txBody>
      </p:sp>
    </p:spTree>
    <p:extLst>
      <p:ext uri="{BB962C8B-B14F-4D97-AF65-F5344CB8AC3E}">
        <p14:creationId xmlns:p14="http://schemas.microsoft.com/office/powerpoint/2010/main" val="97529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four lines of the request include:</a:t>
            </a:r>
          </a:p>
          <a:p>
            <a:r>
              <a:rPr lang="en-US" dirty="0">
                <a:effectLst/>
              </a:rPr>
              <a:t>6. The security situation at the pickup site</a:t>
            </a:r>
          </a:p>
          <a:p>
            <a:r>
              <a:rPr lang="en-US" dirty="0">
                <a:effectLst/>
              </a:rPr>
              <a:t>7. How you plan on marking the landing zone</a:t>
            </a:r>
          </a:p>
          <a:p>
            <a:r>
              <a:rPr lang="en-US" dirty="0">
                <a:effectLst/>
              </a:rPr>
              <a:t>8. The casualties’ nationalities and status</a:t>
            </a:r>
          </a:p>
          <a:p>
            <a:r>
              <a:rPr lang="en-US" dirty="0">
                <a:effectLst/>
              </a:rPr>
              <a:t>9. Any CBRNE threats that might be present, and terrain consideration in and around the evacuation site.</a:t>
            </a:r>
          </a:p>
          <a:p>
            <a:r>
              <a:rPr lang="en-US" dirty="0"/>
              <a:t>Keep in mind that it may be difficult to remember all of the details of the 9-Line MEDEVAC request. Units should consider requiring Service members to carry a card with the format of the request to assist in communicating the required information effectively when required.</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9</a:t>
            </a:fld>
            <a:endParaRPr lang="en-US"/>
          </a:p>
        </p:txBody>
      </p:sp>
    </p:spTree>
    <p:extLst>
      <p:ext uri="{BB962C8B-B14F-4D97-AF65-F5344CB8AC3E}">
        <p14:creationId xmlns:p14="http://schemas.microsoft.com/office/powerpoint/2010/main" val="185978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MIST reporting was instituted as a standard part of the MEDEVAC request during Operation Enduring Freedom in Afghanistan. Although not a formal part of the NATO and US standard MEDEVAC request, MIST reporting has become a norm in combat theaters.</a:t>
            </a:r>
          </a:p>
          <a:p>
            <a:r>
              <a:rPr lang="en-US" dirty="0"/>
              <a:t>The MIST report follows the MEDEVAC request and transmits additional medical information to the receiving medical treatment facility and/or providers on the evacuation platform and may be required by theater/unit/commander policy. The MIST report consists of the following:</a:t>
            </a:r>
          </a:p>
          <a:p>
            <a:pPr>
              <a:buFont typeface="Arial" panose="020B0604020202020204" pitchFamily="34" charset="0"/>
              <a:buChar char="•"/>
            </a:pPr>
            <a:r>
              <a:rPr lang="en-US" b="1" dirty="0"/>
              <a:t>M </a:t>
            </a:r>
            <a:r>
              <a:rPr lang="en-US" dirty="0"/>
              <a:t>- A brief description of the mechanism of injury (IED, GSW, blast, rollover vehicle crash, fall, etc.)</a:t>
            </a:r>
          </a:p>
          <a:p>
            <a:pPr>
              <a:buFont typeface="Arial" panose="020B0604020202020204" pitchFamily="34" charset="0"/>
              <a:buChar char="•"/>
            </a:pPr>
            <a:r>
              <a:rPr lang="en-US" b="1" dirty="0"/>
              <a:t>I </a:t>
            </a:r>
            <a:r>
              <a:rPr lang="en-US" dirty="0"/>
              <a:t>- A brief description of the injuries sustained starting with the most serious first.  Highlight life-threatening injuries (bilateral lower extremity amputations, tension pneumothorax, etc.)</a:t>
            </a:r>
          </a:p>
          <a:p>
            <a:pPr>
              <a:buFont typeface="Arial" panose="020B0604020202020204" pitchFamily="34" charset="0"/>
              <a:buChar char="•"/>
            </a:pPr>
            <a:r>
              <a:rPr lang="en-US" b="1" dirty="0"/>
              <a:t>S </a:t>
            </a:r>
            <a:r>
              <a:rPr lang="en-US" dirty="0"/>
              <a:t>- Vital signs or significant symptoms (BP 90/palp, difficulty breathing, etc.)</a:t>
            </a:r>
          </a:p>
          <a:p>
            <a:pPr>
              <a:buFont typeface="Arial" panose="020B0604020202020204" pitchFamily="34" charset="0"/>
              <a:buChar char="•"/>
            </a:pPr>
            <a:r>
              <a:rPr lang="en-US" b="1" dirty="0"/>
              <a:t>T </a:t>
            </a:r>
            <a:r>
              <a:rPr lang="en-US" dirty="0"/>
              <a:t>- Treatments rendered (tourniquets applied with bleeding controlled, blood given, ketamine 50 mg IM, etc.)</a:t>
            </a:r>
          </a:p>
          <a:p>
            <a:endParaRPr lang="en-US" dirty="0"/>
          </a:p>
        </p:txBody>
      </p:sp>
      <p:sp>
        <p:nvSpPr>
          <p:cNvPr id="4" name="Slide Number Placeholder 3"/>
          <p:cNvSpPr>
            <a:spLocks noGrp="1"/>
          </p:cNvSpPr>
          <p:nvPr>
            <p:ph type="sldNum" sz="quarter" idx="5"/>
          </p:nvPr>
        </p:nvSpPr>
        <p:spPr/>
        <p:txBody>
          <a:bodyPr/>
          <a:lstStyle/>
          <a:p>
            <a:fld id="{F887E524-C89A-48A9-81CF-16B773D0D5EE}" type="slidenum">
              <a:rPr lang="en-US" smtClean="0"/>
              <a:t>10</a:t>
            </a:fld>
            <a:endParaRPr lang="en-US"/>
          </a:p>
        </p:txBody>
      </p:sp>
    </p:spTree>
    <p:extLst>
      <p:ext uri="{BB962C8B-B14F-4D97-AF65-F5344CB8AC3E}">
        <p14:creationId xmlns:p14="http://schemas.microsoft.com/office/powerpoint/2010/main" val="3259752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4427346" y="289778"/>
            <a:ext cx="3337306" cy="3302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p:txBody>
          <a:bodyPr lIns="0" tIns="0" rIns="0" bIns="0"/>
          <a:lstStyle>
            <a:lvl1pPr>
              <a:defRPr sz="1050" b="0" i="0">
                <a:solidFill>
                  <a:srgbClr val="767070"/>
                </a:solidFill>
                <a:latin typeface="Arial MT"/>
                <a:cs typeface="Arial MT"/>
              </a:defRPr>
            </a:lvl1pPr>
          </a:lstStyle>
          <a:p>
            <a:pPr marL="12700">
              <a:lnSpc>
                <a:spcPct val="100000"/>
              </a:lnSpc>
              <a:spcBef>
                <a:spcPts val="6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fld id="{81D60167-4931-47E6-BA6A-407CBD079E47}" type="slidenum">
              <a:rPr sz="1200" dirty="0"/>
              <a:t>‹#›</a:t>
            </a:fld>
            <a:endParaRPr sz="12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p:txBody>
          <a:bodyPr lIns="0" tIns="0" rIns="0" bIns="0"/>
          <a:lstStyle>
            <a:lvl1pPr>
              <a:defRPr sz="1050" b="0" i="0">
                <a:solidFill>
                  <a:srgbClr val="767070"/>
                </a:solidFill>
                <a:latin typeface="Arial MT"/>
                <a:cs typeface="Arial MT"/>
              </a:defRPr>
            </a:lvl1pPr>
          </a:lstStyle>
          <a:p>
            <a:pPr marL="12700">
              <a:lnSpc>
                <a:spcPct val="100000"/>
              </a:lnSpc>
              <a:spcBef>
                <a:spcPts val="6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fld id="{81D60167-4931-47E6-BA6A-407CBD079E47}" type="slidenum">
              <a:rPr sz="1200" dirty="0"/>
              <a:t>‹#›</a:t>
            </a:fld>
            <a:endParaRPr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sz="half" idx="2"/>
          </p:nvPr>
        </p:nvSpPr>
        <p:spPr>
          <a:xfrm>
            <a:off x="761064" y="1433838"/>
            <a:ext cx="4987290" cy="4359910"/>
          </a:xfrm>
          <a:prstGeom prst="rect">
            <a:avLst/>
          </a:prstGeom>
        </p:spPr>
        <p:txBody>
          <a:bodyPr wrap="square" lIns="0" tIns="0" rIns="0" bIns="0">
            <a:spAutoFit/>
          </a:bodyPr>
          <a:lstStyle>
            <a:lvl1pPr>
              <a:defRPr sz="2800" b="1" i="0">
                <a:solidFill>
                  <a:schemeClr val="tx1"/>
                </a:solidFill>
                <a:latin typeface="Arial"/>
                <a:cs typeface="Arial"/>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7" name="Holder 7"/>
          <p:cNvSpPr>
            <a:spLocks noGrp="1"/>
          </p:cNvSpPr>
          <p:nvPr>
            <p:ph type="sldNum" sz="quarter" idx="7"/>
          </p:nvPr>
        </p:nvSpPr>
        <p:spPr/>
        <p:txBody>
          <a:bodyPr lIns="0" tIns="0" rIns="0" bIns="0"/>
          <a:lstStyle>
            <a:lvl1pPr>
              <a:defRPr sz="1050" b="0" i="0">
                <a:solidFill>
                  <a:srgbClr val="767070"/>
                </a:solidFill>
                <a:latin typeface="Arial MT"/>
                <a:cs typeface="Arial MT"/>
              </a:defRPr>
            </a:lvl1pPr>
          </a:lstStyle>
          <a:p>
            <a:pPr marL="12700">
              <a:lnSpc>
                <a:spcPct val="100000"/>
              </a:lnSpc>
              <a:spcBef>
                <a:spcPts val="6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fld id="{81D60167-4931-47E6-BA6A-407CBD079E47}" type="slidenum">
              <a:rPr sz="1200" dirty="0"/>
              <a:t>‹#›</a:t>
            </a:fld>
            <a:endParaRPr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5" name="Holder 5"/>
          <p:cNvSpPr>
            <a:spLocks noGrp="1"/>
          </p:cNvSpPr>
          <p:nvPr>
            <p:ph type="sldNum" sz="quarter" idx="7"/>
          </p:nvPr>
        </p:nvSpPr>
        <p:spPr/>
        <p:txBody>
          <a:bodyPr lIns="0" tIns="0" rIns="0" bIns="0"/>
          <a:lstStyle>
            <a:lvl1pPr>
              <a:defRPr sz="1050" b="0" i="0">
                <a:solidFill>
                  <a:srgbClr val="767070"/>
                </a:solidFill>
                <a:latin typeface="Arial MT"/>
                <a:cs typeface="Arial MT"/>
              </a:defRPr>
            </a:lvl1pPr>
          </a:lstStyle>
          <a:p>
            <a:pPr marL="12700">
              <a:lnSpc>
                <a:spcPct val="100000"/>
              </a:lnSpc>
              <a:spcBef>
                <a:spcPts val="6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fld id="{81D60167-4931-47E6-BA6A-407CBD079E47}" type="slidenum">
              <a:rPr sz="1200" dirty="0"/>
              <a:t>‹#›</a:t>
            </a:fld>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4" name="Holder 4"/>
          <p:cNvSpPr>
            <a:spLocks noGrp="1"/>
          </p:cNvSpPr>
          <p:nvPr>
            <p:ph type="sldNum" sz="quarter" idx="7"/>
          </p:nvPr>
        </p:nvSpPr>
        <p:spPr/>
        <p:txBody>
          <a:bodyPr lIns="0" tIns="0" rIns="0" bIns="0"/>
          <a:lstStyle>
            <a:lvl1pPr>
              <a:defRPr sz="1050" b="0" i="0">
                <a:solidFill>
                  <a:srgbClr val="767070"/>
                </a:solidFill>
                <a:latin typeface="Arial MT"/>
                <a:cs typeface="Arial MT"/>
              </a:defRPr>
            </a:lvl1pPr>
          </a:lstStyle>
          <a:p>
            <a:pPr marL="12700">
              <a:lnSpc>
                <a:spcPct val="100000"/>
              </a:lnSpc>
              <a:spcBef>
                <a:spcPts val="6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fld id="{81D60167-4931-47E6-BA6A-407CBD079E47}" type="slidenum">
              <a:rPr sz="1200" dirty="0"/>
              <a:t>‹#›</a:t>
            </a:fld>
            <a:endParaRPr sz="12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27346" y="234821"/>
            <a:ext cx="3336925" cy="1032510"/>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a:xfrm>
            <a:off x="908429" y="3417132"/>
            <a:ext cx="5354955" cy="1465579"/>
          </a:xfrm>
          <a:prstGeom prst="rect">
            <a:avLst/>
          </a:prstGeom>
        </p:spPr>
        <p:txBody>
          <a:bodyPr wrap="square" lIns="0" tIns="0" rIns="0" bIns="0">
            <a:spAutoFit/>
          </a:bodyPr>
          <a:lstStyle>
            <a:lvl1pPr>
              <a:defRPr sz="14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a:xfrm>
            <a:off x="9408654" y="6562942"/>
            <a:ext cx="2451100" cy="214629"/>
          </a:xfrm>
          <a:prstGeom prst="rect">
            <a:avLst/>
          </a:prstGeom>
        </p:spPr>
        <p:txBody>
          <a:bodyPr wrap="square" lIns="0" tIns="0" rIns="0" bIns="0">
            <a:spAutoFit/>
          </a:bodyPr>
          <a:lstStyle>
            <a:lvl1pPr>
              <a:defRPr sz="1050" b="0" i="0">
                <a:solidFill>
                  <a:srgbClr val="767070"/>
                </a:solidFill>
                <a:latin typeface="Arial MT"/>
                <a:cs typeface="Arial MT"/>
              </a:defRPr>
            </a:lvl1pPr>
          </a:lstStyle>
          <a:p>
            <a:pPr marL="12700">
              <a:lnSpc>
                <a:spcPct val="100000"/>
              </a:lnSpc>
              <a:spcBef>
                <a:spcPts val="6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fld id="{81D60167-4931-47E6-BA6A-407CBD079E47}" type="slidenum">
              <a:rPr sz="1200" dirty="0"/>
              <a:t>‹#›</a:t>
            </a:fld>
            <a:endParaRPr sz="12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0046" y="326514"/>
            <a:ext cx="6975475" cy="6417310"/>
          </a:xfrm>
          <a:prstGeom prst="rect">
            <a:avLst/>
          </a:prstGeom>
        </p:spPr>
        <p:txBody>
          <a:bodyPr vert="horz" wrap="square" lIns="0" tIns="0" rIns="0" bIns="0" rtlCol="0">
            <a:spAutoFit/>
          </a:bodyPr>
          <a:lstStyle/>
          <a:p>
            <a:pPr>
              <a:lnSpc>
                <a:spcPts val="2210"/>
              </a:lnSpc>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gn="r">
              <a:lnSpc>
                <a:spcPct val="100000"/>
              </a:lnSpc>
              <a:spcBef>
                <a:spcPts val="1505"/>
              </a:spcBef>
            </a:pPr>
            <a:r>
              <a:rPr sz="1050" spc="-5" dirty="0">
                <a:solidFill>
                  <a:srgbClr val="CD9146"/>
                </a:solidFill>
                <a:latin typeface="Arial MT"/>
                <a:cs typeface="Arial MT"/>
              </a:rPr>
              <a:t>#TCCC-CPP-PPT-21</a:t>
            </a:r>
            <a:r>
              <a:rPr sz="1050" spc="290"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2" cstate="print"/>
            <a:stretch>
              <a:fillRect/>
            </a:stretch>
          </p:blipFill>
          <p:spPr>
            <a:xfrm>
              <a:off x="309372" y="255270"/>
              <a:ext cx="1172717" cy="656081"/>
            </a:xfrm>
            <a:prstGeom prst="rect">
              <a:avLst/>
            </a:prstGeom>
          </p:spPr>
        </p:pic>
        <p:pic>
          <p:nvPicPr>
            <p:cNvPr id="5" name="object 5"/>
            <p:cNvPicPr/>
            <p:nvPr/>
          </p:nvPicPr>
          <p:blipFill>
            <a:blip r:embed="rId3"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60" dirty="0">
                <a:solidFill>
                  <a:srgbClr val="D9D9D9"/>
                </a:solidFill>
                <a:latin typeface="Arial MT"/>
                <a:cs typeface="Arial MT"/>
              </a:rPr>
              <a:t> </a:t>
            </a:r>
            <a:r>
              <a:rPr sz="130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10" dirty="0">
                <a:solidFill>
                  <a:srgbClr val="FFFFFF"/>
                </a:solidFill>
                <a:latin typeface="Arial Black"/>
                <a:cs typeface="Arial Black"/>
              </a:rPr>
              <a:t> </a:t>
            </a:r>
            <a:r>
              <a:rPr sz="1600" spc="-5" dirty="0">
                <a:solidFill>
                  <a:srgbClr val="FFFFFF"/>
                </a:solidFill>
                <a:latin typeface="Arial MT"/>
                <a:cs typeface="Arial MT"/>
              </a:rPr>
              <a:t>TIER</a:t>
            </a:r>
            <a:r>
              <a:rPr sz="1600" spc="-35" dirty="0">
                <a:solidFill>
                  <a:srgbClr val="FFFFFF"/>
                </a:solidFill>
                <a:latin typeface="Arial MT"/>
                <a:cs typeface="Arial MT"/>
              </a:rPr>
              <a:t> </a:t>
            </a:r>
            <a:r>
              <a:rPr sz="160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15" dirty="0">
                <a:solidFill>
                  <a:srgbClr val="FFFFFF"/>
                </a:solidFill>
                <a:latin typeface="Arial MT"/>
                <a:cs typeface="Arial MT"/>
              </a:rPr>
              <a:t> </a:t>
            </a:r>
            <a:r>
              <a:rPr sz="1300" spc="-5"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635"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spc="-5" dirty="0">
                <a:solidFill>
                  <a:srgbClr val="D9D9D9"/>
                </a:solidFill>
                <a:latin typeface="Arial MT"/>
                <a:cs typeface="Arial MT"/>
              </a:rPr>
              <a:t>All</a:t>
            </a:r>
            <a:r>
              <a:rPr sz="1300" spc="-30" dirty="0">
                <a:solidFill>
                  <a:srgbClr val="D9D9D9"/>
                </a:solidFill>
                <a:latin typeface="Arial MT"/>
                <a:cs typeface="Arial MT"/>
              </a:rPr>
              <a:t> </a:t>
            </a:r>
            <a:r>
              <a:rPr sz="1300" spc="-5" dirty="0">
                <a:solidFill>
                  <a:srgbClr val="D9D9D9"/>
                </a:solidFill>
                <a:latin typeface="Arial MT"/>
                <a:cs typeface="Arial MT"/>
              </a:rPr>
              <a:t>Service</a:t>
            </a:r>
            <a:r>
              <a:rPr sz="1300" spc="-35" dirty="0">
                <a:solidFill>
                  <a:srgbClr val="D9D9D9"/>
                </a:solidFill>
                <a:latin typeface="Arial MT"/>
                <a:cs typeface="Arial MT"/>
              </a:rPr>
              <a:t> </a:t>
            </a:r>
            <a:r>
              <a:rPr sz="130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409"/>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5" dirty="0">
                <a:solidFill>
                  <a:srgbClr val="D9D9D9"/>
                </a:solidFill>
                <a:latin typeface="Arial Black"/>
                <a:cs typeface="Arial Black"/>
              </a:rPr>
              <a:t> </a:t>
            </a:r>
            <a:r>
              <a:rPr sz="1600" spc="-5" dirty="0">
                <a:solidFill>
                  <a:srgbClr val="D9D9D9"/>
                </a:solidFill>
                <a:latin typeface="Arial MT"/>
                <a:cs typeface="Arial MT"/>
              </a:rPr>
              <a:t>TIER</a:t>
            </a:r>
            <a:r>
              <a:rPr sz="1600" spc="-35" dirty="0">
                <a:solidFill>
                  <a:srgbClr val="D9D9D9"/>
                </a:solidFill>
                <a:latin typeface="Arial MT"/>
                <a:cs typeface="Arial MT"/>
              </a:rPr>
              <a:t> </a:t>
            </a:r>
            <a:r>
              <a:rPr sz="160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55"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23" y="519375"/>
            <a:ext cx="4332605" cy="876300"/>
          </a:xfrm>
          <a:prstGeom prst="rect">
            <a:avLst/>
          </a:prstGeom>
        </p:spPr>
        <p:txBody>
          <a:bodyPr vert="horz" wrap="square" lIns="0" tIns="27939" rIns="0" bIns="0" rtlCol="0">
            <a:spAutoFit/>
          </a:bodyPr>
          <a:lstStyle/>
          <a:p>
            <a:pPr marL="12700" marR="5080">
              <a:lnSpc>
                <a:spcPts val="3340"/>
              </a:lnSpc>
              <a:spcBef>
                <a:spcPts val="219"/>
              </a:spcBef>
            </a:pPr>
            <a:r>
              <a:rPr sz="2800" spc="-5" dirty="0">
                <a:solidFill>
                  <a:srgbClr val="CD9146"/>
                </a:solidFill>
                <a:latin typeface="Arial Black"/>
                <a:cs typeface="Arial Black"/>
              </a:rPr>
              <a:t>COMBAT</a:t>
            </a:r>
            <a:r>
              <a:rPr sz="2800" spc="-55" dirty="0">
                <a:solidFill>
                  <a:srgbClr val="CD9146"/>
                </a:solidFill>
                <a:latin typeface="Arial Black"/>
                <a:cs typeface="Arial Black"/>
              </a:rPr>
              <a:t> </a:t>
            </a:r>
            <a:r>
              <a:rPr sz="2800" spc="-5" dirty="0">
                <a:solidFill>
                  <a:srgbClr val="CD9146"/>
                </a:solidFill>
                <a:latin typeface="Arial Black"/>
                <a:cs typeface="Arial Black"/>
              </a:rPr>
              <a:t>PARAMEDIC/ </a:t>
            </a:r>
            <a:r>
              <a:rPr sz="2800" spc="-919" dirty="0">
                <a:solidFill>
                  <a:srgbClr val="CD9146"/>
                </a:solidFill>
                <a:latin typeface="Arial Black"/>
                <a:cs typeface="Arial Black"/>
              </a:rPr>
              <a:t> </a:t>
            </a:r>
            <a:r>
              <a:rPr sz="2800" spc="-5" dirty="0">
                <a:solidFill>
                  <a:srgbClr val="CD9146"/>
                </a:solidFill>
                <a:latin typeface="Arial Black"/>
                <a:cs typeface="Arial Black"/>
              </a:rPr>
              <a:t>PROVIDER</a:t>
            </a:r>
            <a:endParaRPr sz="280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4" cstate="print"/>
            <a:stretch>
              <a:fillRect/>
            </a:stretch>
          </p:blipFill>
          <p:spPr>
            <a:xfrm>
              <a:off x="736091" y="451866"/>
              <a:ext cx="1898903" cy="1062989"/>
            </a:xfrm>
            <a:prstGeom prst="rect">
              <a:avLst/>
            </a:prstGeom>
          </p:spPr>
        </p:pic>
        <p:pic>
          <p:nvPicPr>
            <p:cNvPr id="17" name="object 17"/>
            <p:cNvPicPr/>
            <p:nvPr/>
          </p:nvPicPr>
          <p:blipFill>
            <a:blip r:embed="rId5" cstate="print"/>
            <a:stretch>
              <a:fillRect/>
            </a:stretch>
          </p:blipFill>
          <p:spPr>
            <a:xfrm>
              <a:off x="9864089" y="4709922"/>
              <a:ext cx="2327909" cy="854963"/>
            </a:xfrm>
            <a:prstGeom prst="rect">
              <a:avLst/>
            </a:prstGeom>
          </p:spPr>
        </p:pic>
      </p:grpSp>
      <p:sp>
        <p:nvSpPr>
          <p:cNvPr id="18" name="object 18"/>
          <p:cNvSpPr txBox="1">
            <a:spLocks noGrp="1"/>
          </p:cNvSpPr>
          <p:nvPr>
            <p:ph type="title"/>
          </p:nvPr>
        </p:nvSpPr>
        <p:spPr>
          <a:xfrm>
            <a:off x="1013924" y="1766093"/>
            <a:ext cx="9934575" cy="2198370"/>
          </a:xfrm>
          <a:prstGeom prst="rect">
            <a:avLst/>
          </a:prstGeom>
        </p:spPr>
        <p:txBody>
          <a:bodyPr vert="horz" wrap="square" lIns="0" tIns="100965" rIns="0" bIns="0" rtlCol="0">
            <a:spAutoFit/>
          </a:bodyPr>
          <a:lstStyle/>
          <a:p>
            <a:pPr marL="12700" marR="5080">
              <a:lnSpc>
                <a:spcPts val="5880"/>
              </a:lnSpc>
              <a:spcBef>
                <a:spcPts val="795"/>
              </a:spcBef>
            </a:pPr>
            <a:r>
              <a:rPr sz="5400" b="0" spc="-5" dirty="0">
                <a:solidFill>
                  <a:srgbClr val="A0A6AA"/>
                </a:solidFill>
                <a:latin typeface="Arial Black"/>
                <a:cs typeface="Arial Black"/>
              </a:rPr>
              <a:t>TACTICAL COMBAT </a:t>
            </a:r>
            <a:r>
              <a:rPr sz="5400" b="0" dirty="0">
                <a:solidFill>
                  <a:srgbClr val="A0A6AA"/>
                </a:solidFill>
                <a:latin typeface="Arial Black"/>
                <a:cs typeface="Arial Black"/>
              </a:rPr>
              <a:t> CASUALTY</a:t>
            </a:r>
            <a:r>
              <a:rPr sz="5400" b="0" spc="-55" dirty="0">
                <a:solidFill>
                  <a:srgbClr val="A0A6AA"/>
                </a:solidFill>
                <a:latin typeface="Arial Black"/>
                <a:cs typeface="Arial Black"/>
              </a:rPr>
              <a:t> </a:t>
            </a:r>
            <a:r>
              <a:rPr sz="5400" b="0" dirty="0">
                <a:solidFill>
                  <a:srgbClr val="A0A6AA"/>
                </a:solidFill>
                <a:latin typeface="Arial Black"/>
                <a:cs typeface="Arial Black"/>
              </a:rPr>
              <a:t>CARE</a:t>
            </a:r>
            <a:r>
              <a:rPr sz="5400" b="0" spc="-55" dirty="0">
                <a:solidFill>
                  <a:srgbClr val="A0A6AA"/>
                </a:solidFill>
                <a:latin typeface="Arial Black"/>
                <a:cs typeface="Arial Black"/>
              </a:rPr>
              <a:t> </a:t>
            </a:r>
            <a:r>
              <a:rPr sz="5400" b="0" dirty="0">
                <a:solidFill>
                  <a:srgbClr val="A0A6AA"/>
                </a:solidFill>
                <a:latin typeface="Arial Black"/>
                <a:cs typeface="Arial Black"/>
              </a:rPr>
              <a:t>COURSE</a:t>
            </a:r>
            <a:endParaRPr sz="5400">
              <a:latin typeface="Arial Black"/>
              <a:cs typeface="Arial Black"/>
            </a:endParaRPr>
          </a:p>
          <a:p>
            <a:pPr marL="12700">
              <a:lnSpc>
                <a:spcPct val="100000"/>
              </a:lnSpc>
              <a:spcBef>
                <a:spcPts val="810"/>
              </a:spcBef>
            </a:pPr>
            <a:r>
              <a:rPr sz="3200" spc="-5" dirty="0">
                <a:solidFill>
                  <a:srgbClr val="FFFFFF"/>
                </a:solidFill>
              </a:rPr>
              <a:t>MODULE</a:t>
            </a:r>
            <a:r>
              <a:rPr sz="3200" spc="-20" dirty="0">
                <a:solidFill>
                  <a:srgbClr val="FFFFFF"/>
                </a:solidFill>
              </a:rPr>
              <a:t> </a:t>
            </a:r>
            <a:r>
              <a:rPr sz="3200" spc="-5" dirty="0">
                <a:solidFill>
                  <a:srgbClr val="FFFFFF"/>
                </a:solidFill>
              </a:rPr>
              <a:t>21:</a:t>
            </a:r>
            <a:r>
              <a:rPr sz="3200" spc="-20" dirty="0">
                <a:solidFill>
                  <a:srgbClr val="FFFFFF"/>
                </a:solidFill>
              </a:rPr>
              <a:t> </a:t>
            </a:r>
            <a:r>
              <a:rPr sz="3200" spc="-5" dirty="0">
                <a:solidFill>
                  <a:srgbClr val="FFFFFF"/>
                </a:solidFill>
              </a:rPr>
              <a:t>COMMUNICATION</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998207" y="1687072"/>
            <a:ext cx="5001260" cy="4592955"/>
            <a:chOff x="6998207" y="1687072"/>
            <a:chExt cx="5001260" cy="4592955"/>
          </a:xfrm>
        </p:grpSpPr>
        <p:sp>
          <p:nvSpPr>
            <p:cNvPr id="5" name="object 5"/>
            <p:cNvSpPr/>
            <p:nvPr/>
          </p:nvSpPr>
          <p:spPr>
            <a:xfrm>
              <a:off x="7007732" y="1696597"/>
              <a:ext cx="4982210" cy="4573905"/>
            </a:xfrm>
            <a:custGeom>
              <a:avLst/>
              <a:gdLst/>
              <a:ahLst/>
              <a:cxnLst/>
              <a:rect l="l" t="t" r="r" b="b"/>
              <a:pathLst>
                <a:path w="4982209" h="4573905">
                  <a:moveTo>
                    <a:pt x="4766043" y="0"/>
                  </a:moveTo>
                  <a:lnTo>
                    <a:pt x="215912" y="0"/>
                  </a:lnTo>
                  <a:lnTo>
                    <a:pt x="166407" y="5702"/>
                  </a:lnTo>
                  <a:lnTo>
                    <a:pt x="120961" y="21944"/>
                  </a:lnTo>
                  <a:lnTo>
                    <a:pt x="80872" y="47431"/>
                  </a:lnTo>
                  <a:lnTo>
                    <a:pt x="47435" y="80867"/>
                  </a:lnTo>
                  <a:lnTo>
                    <a:pt x="21946" y="120956"/>
                  </a:lnTo>
                  <a:lnTo>
                    <a:pt x="5702" y="166403"/>
                  </a:lnTo>
                  <a:lnTo>
                    <a:pt x="0" y="215912"/>
                  </a:lnTo>
                  <a:lnTo>
                    <a:pt x="0" y="4357598"/>
                  </a:lnTo>
                  <a:lnTo>
                    <a:pt x="5702" y="4407108"/>
                  </a:lnTo>
                  <a:lnTo>
                    <a:pt x="21946" y="4452557"/>
                  </a:lnTo>
                  <a:lnTo>
                    <a:pt x="47435" y="4492649"/>
                  </a:lnTo>
                  <a:lnTo>
                    <a:pt x="80872" y="4526087"/>
                  </a:lnTo>
                  <a:lnTo>
                    <a:pt x="120961" y="4551577"/>
                  </a:lnTo>
                  <a:lnTo>
                    <a:pt x="166407" y="4567821"/>
                  </a:lnTo>
                  <a:lnTo>
                    <a:pt x="215912" y="4573524"/>
                  </a:lnTo>
                  <a:lnTo>
                    <a:pt x="4766043" y="4573524"/>
                  </a:lnTo>
                  <a:lnTo>
                    <a:pt x="4815548" y="4567821"/>
                  </a:lnTo>
                  <a:lnTo>
                    <a:pt x="4860994" y="4551577"/>
                  </a:lnTo>
                  <a:lnTo>
                    <a:pt x="4901083" y="4526087"/>
                  </a:lnTo>
                  <a:lnTo>
                    <a:pt x="4934520" y="4492649"/>
                  </a:lnTo>
                  <a:lnTo>
                    <a:pt x="4960009" y="4452557"/>
                  </a:lnTo>
                  <a:lnTo>
                    <a:pt x="4976253" y="4407108"/>
                  </a:lnTo>
                  <a:lnTo>
                    <a:pt x="4981956" y="4357598"/>
                  </a:lnTo>
                  <a:lnTo>
                    <a:pt x="4981956" y="215912"/>
                  </a:lnTo>
                  <a:lnTo>
                    <a:pt x="4976253" y="166403"/>
                  </a:lnTo>
                  <a:lnTo>
                    <a:pt x="4960009" y="120956"/>
                  </a:lnTo>
                  <a:lnTo>
                    <a:pt x="4934520" y="80867"/>
                  </a:lnTo>
                  <a:lnTo>
                    <a:pt x="4901083" y="47431"/>
                  </a:lnTo>
                  <a:lnTo>
                    <a:pt x="4860994" y="21944"/>
                  </a:lnTo>
                  <a:lnTo>
                    <a:pt x="4815548" y="5702"/>
                  </a:lnTo>
                  <a:lnTo>
                    <a:pt x="4766043" y="0"/>
                  </a:lnTo>
                  <a:close/>
                </a:path>
              </a:pathLst>
            </a:custGeom>
            <a:solidFill>
              <a:srgbClr val="FFF4D2"/>
            </a:solidFill>
          </p:spPr>
          <p:txBody>
            <a:bodyPr wrap="square" lIns="0" tIns="0" rIns="0" bIns="0" rtlCol="0"/>
            <a:lstStyle/>
            <a:p>
              <a:endParaRPr/>
            </a:p>
          </p:txBody>
        </p:sp>
        <p:sp>
          <p:nvSpPr>
            <p:cNvPr id="6" name="object 6"/>
            <p:cNvSpPr/>
            <p:nvPr/>
          </p:nvSpPr>
          <p:spPr>
            <a:xfrm>
              <a:off x="7007732" y="1696597"/>
              <a:ext cx="4982210" cy="4573905"/>
            </a:xfrm>
            <a:custGeom>
              <a:avLst/>
              <a:gdLst/>
              <a:ahLst/>
              <a:cxnLst/>
              <a:rect l="l" t="t" r="r" b="b"/>
              <a:pathLst>
                <a:path w="4982209" h="4573905">
                  <a:moveTo>
                    <a:pt x="0" y="215912"/>
                  </a:moveTo>
                  <a:lnTo>
                    <a:pt x="5702" y="166403"/>
                  </a:lnTo>
                  <a:lnTo>
                    <a:pt x="21946" y="120956"/>
                  </a:lnTo>
                  <a:lnTo>
                    <a:pt x="47435" y="80867"/>
                  </a:lnTo>
                  <a:lnTo>
                    <a:pt x="80872" y="47431"/>
                  </a:lnTo>
                  <a:lnTo>
                    <a:pt x="120961" y="21944"/>
                  </a:lnTo>
                  <a:lnTo>
                    <a:pt x="166407" y="5702"/>
                  </a:lnTo>
                  <a:lnTo>
                    <a:pt x="215912" y="0"/>
                  </a:lnTo>
                  <a:lnTo>
                    <a:pt x="4766043" y="0"/>
                  </a:lnTo>
                  <a:lnTo>
                    <a:pt x="4815548" y="5702"/>
                  </a:lnTo>
                  <a:lnTo>
                    <a:pt x="4860994" y="21944"/>
                  </a:lnTo>
                  <a:lnTo>
                    <a:pt x="4901083" y="47431"/>
                  </a:lnTo>
                  <a:lnTo>
                    <a:pt x="4934520" y="80867"/>
                  </a:lnTo>
                  <a:lnTo>
                    <a:pt x="4960009" y="120956"/>
                  </a:lnTo>
                  <a:lnTo>
                    <a:pt x="4976253" y="166403"/>
                  </a:lnTo>
                  <a:lnTo>
                    <a:pt x="4981956" y="215912"/>
                  </a:lnTo>
                  <a:lnTo>
                    <a:pt x="4981956" y="4357598"/>
                  </a:lnTo>
                  <a:lnTo>
                    <a:pt x="4976253" y="4407108"/>
                  </a:lnTo>
                  <a:lnTo>
                    <a:pt x="4960009" y="4452557"/>
                  </a:lnTo>
                  <a:lnTo>
                    <a:pt x="4934520" y="4492649"/>
                  </a:lnTo>
                  <a:lnTo>
                    <a:pt x="4901083" y="4526087"/>
                  </a:lnTo>
                  <a:lnTo>
                    <a:pt x="4860994" y="4551577"/>
                  </a:lnTo>
                  <a:lnTo>
                    <a:pt x="4815548" y="4567821"/>
                  </a:lnTo>
                  <a:lnTo>
                    <a:pt x="4766043" y="4573524"/>
                  </a:lnTo>
                  <a:lnTo>
                    <a:pt x="215912" y="4573524"/>
                  </a:lnTo>
                  <a:lnTo>
                    <a:pt x="166407" y="4567821"/>
                  </a:lnTo>
                  <a:lnTo>
                    <a:pt x="120961" y="4551577"/>
                  </a:lnTo>
                  <a:lnTo>
                    <a:pt x="80872" y="4526087"/>
                  </a:lnTo>
                  <a:lnTo>
                    <a:pt x="47435" y="4492649"/>
                  </a:lnTo>
                  <a:lnTo>
                    <a:pt x="21946" y="4452557"/>
                  </a:lnTo>
                  <a:lnTo>
                    <a:pt x="5702" y="4407108"/>
                  </a:lnTo>
                  <a:lnTo>
                    <a:pt x="0" y="4357598"/>
                  </a:lnTo>
                  <a:lnTo>
                    <a:pt x="0" y="215912"/>
                  </a:lnTo>
                  <a:close/>
                </a:path>
              </a:pathLst>
            </a:custGeom>
            <a:ln w="19049">
              <a:solidFill>
                <a:srgbClr val="CD9146"/>
              </a:solidFill>
            </a:ln>
          </p:spPr>
          <p:txBody>
            <a:bodyPr wrap="square" lIns="0" tIns="0" rIns="0" bIns="0" rtlCol="0"/>
            <a:lstStyle/>
            <a:p>
              <a:endParaRPr/>
            </a:p>
          </p:txBody>
        </p:sp>
        <p:sp>
          <p:nvSpPr>
            <p:cNvPr id="7" name="object 7"/>
            <p:cNvSpPr/>
            <p:nvPr/>
          </p:nvSpPr>
          <p:spPr>
            <a:xfrm>
              <a:off x="7581518" y="2699389"/>
              <a:ext cx="0" cy="1080135"/>
            </a:xfrm>
            <a:custGeom>
              <a:avLst/>
              <a:gdLst/>
              <a:ahLst/>
              <a:cxnLst/>
              <a:rect l="l" t="t" r="r" b="b"/>
              <a:pathLst>
                <a:path h="1080135">
                  <a:moveTo>
                    <a:pt x="0" y="1079995"/>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7585328" y="5215515"/>
              <a:ext cx="0" cy="864235"/>
            </a:xfrm>
            <a:custGeom>
              <a:avLst/>
              <a:gdLst/>
              <a:ahLst/>
              <a:cxnLst/>
              <a:rect l="l" t="t" r="r" b="b"/>
              <a:pathLst>
                <a:path h="864235">
                  <a:moveTo>
                    <a:pt x="0" y="863993"/>
                  </a:moveTo>
                  <a:lnTo>
                    <a:pt x="0" y="0"/>
                  </a:lnTo>
                </a:path>
              </a:pathLst>
            </a:custGeom>
            <a:ln w="101600">
              <a:solidFill>
                <a:srgbClr val="CD9146"/>
              </a:solidFill>
            </a:ln>
          </p:spPr>
          <p:txBody>
            <a:bodyPr wrap="square" lIns="0" tIns="0" rIns="0" bIns="0" rtlCol="0"/>
            <a:lstStyle/>
            <a:p>
              <a:endParaRPr/>
            </a:p>
          </p:txBody>
        </p:sp>
      </p:grpSp>
      <p:sp>
        <p:nvSpPr>
          <p:cNvPr id="9" name="object 9"/>
          <p:cNvSpPr txBox="1"/>
          <p:nvPr/>
        </p:nvSpPr>
        <p:spPr>
          <a:xfrm>
            <a:off x="1262231" y="1651877"/>
            <a:ext cx="4476115" cy="452755"/>
          </a:xfrm>
          <a:prstGeom prst="rect">
            <a:avLst/>
          </a:prstGeom>
        </p:spPr>
        <p:txBody>
          <a:bodyPr vert="horz" wrap="square" lIns="0" tIns="12700" rIns="0" bIns="0" rtlCol="0">
            <a:spAutoFit/>
          </a:bodyPr>
          <a:lstStyle/>
          <a:p>
            <a:pPr marL="12700">
              <a:lnSpc>
                <a:spcPct val="100000"/>
              </a:lnSpc>
              <a:spcBef>
                <a:spcPts val="100"/>
              </a:spcBef>
            </a:pPr>
            <a:r>
              <a:rPr sz="2800" spc="-5" dirty="0">
                <a:latin typeface="Arial MT"/>
                <a:cs typeface="Arial MT"/>
              </a:rPr>
              <a:t>The</a:t>
            </a:r>
            <a:r>
              <a:rPr sz="2800" spc="-10" dirty="0">
                <a:latin typeface="Arial MT"/>
                <a:cs typeface="Arial MT"/>
              </a:rPr>
              <a:t> </a:t>
            </a:r>
            <a:r>
              <a:rPr sz="2800" b="1" spc="-5" dirty="0">
                <a:latin typeface="Arial"/>
                <a:cs typeface="Arial"/>
              </a:rPr>
              <a:t>MIST</a:t>
            </a:r>
            <a:r>
              <a:rPr sz="2800" b="1" spc="-20" dirty="0">
                <a:latin typeface="Arial"/>
                <a:cs typeface="Arial"/>
              </a:rPr>
              <a:t> </a:t>
            </a:r>
            <a:r>
              <a:rPr sz="2800" b="1" spc="-5" dirty="0">
                <a:latin typeface="Arial"/>
                <a:cs typeface="Arial"/>
              </a:rPr>
              <a:t>report</a:t>
            </a:r>
            <a:r>
              <a:rPr sz="2800" b="1" spc="-10" dirty="0">
                <a:latin typeface="Arial"/>
                <a:cs typeface="Arial"/>
              </a:rPr>
              <a:t> </a:t>
            </a:r>
            <a:r>
              <a:rPr sz="2800" dirty="0">
                <a:latin typeface="Arial MT"/>
                <a:cs typeface="Arial MT"/>
              </a:rPr>
              <a:t>stands</a:t>
            </a:r>
            <a:r>
              <a:rPr sz="2800" spc="-15" dirty="0">
                <a:latin typeface="Arial MT"/>
                <a:cs typeface="Arial MT"/>
              </a:rPr>
              <a:t> </a:t>
            </a:r>
            <a:r>
              <a:rPr sz="2800" dirty="0">
                <a:latin typeface="Arial MT"/>
                <a:cs typeface="Arial MT"/>
              </a:rPr>
              <a:t>for:</a:t>
            </a:r>
            <a:endParaRPr sz="2800">
              <a:latin typeface="Arial MT"/>
              <a:cs typeface="Arial MT"/>
            </a:endParaRPr>
          </a:p>
        </p:txBody>
      </p:sp>
      <p:sp>
        <p:nvSpPr>
          <p:cNvPr id="10" name="object 10"/>
          <p:cNvSpPr txBox="1"/>
          <p:nvPr/>
        </p:nvSpPr>
        <p:spPr>
          <a:xfrm>
            <a:off x="2246735" y="2307360"/>
            <a:ext cx="3950335" cy="1004569"/>
          </a:xfrm>
          <a:prstGeom prst="rect">
            <a:avLst/>
          </a:prstGeom>
        </p:spPr>
        <p:txBody>
          <a:bodyPr vert="horz" wrap="square" lIns="0" tIns="12700" rIns="0" bIns="0" rtlCol="0">
            <a:spAutoFit/>
          </a:bodyPr>
          <a:lstStyle/>
          <a:p>
            <a:pPr marL="12700">
              <a:lnSpc>
                <a:spcPct val="100000"/>
              </a:lnSpc>
              <a:spcBef>
                <a:spcPts val="100"/>
              </a:spcBef>
            </a:pPr>
            <a:r>
              <a:rPr sz="2800" dirty="0">
                <a:latin typeface="Arial MT"/>
                <a:cs typeface="Arial MT"/>
              </a:rPr>
              <a:t>Mechanism</a:t>
            </a:r>
            <a:r>
              <a:rPr sz="2800" spc="-25" dirty="0">
                <a:latin typeface="Arial MT"/>
                <a:cs typeface="Arial MT"/>
              </a:rPr>
              <a:t> </a:t>
            </a:r>
            <a:r>
              <a:rPr sz="2800" dirty="0">
                <a:latin typeface="Arial MT"/>
                <a:cs typeface="Arial MT"/>
              </a:rPr>
              <a:t>of</a:t>
            </a:r>
            <a:r>
              <a:rPr sz="2800" spc="-30" dirty="0">
                <a:latin typeface="Arial MT"/>
                <a:cs typeface="Arial MT"/>
              </a:rPr>
              <a:t> </a:t>
            </a:r>
            <a:r>
              <a:rPr sz="2800" dirty="0">
                <a:latin typeface="Arial MT"/>
                <a:cs typeface="Arial MT"/>
              </a:rPr>
              <a:t>Injury</a:t>
            </a:r>
            <a:endParaRPr sz="2800">
              <a:latin typeface="Arial MT"/>
              <a:cs typeface="Arial MT"/>
            </a:endParaRPr>
          </a:p>
          <a:p>
            <a:pPr marL="12700" marR="5080">
              <a:lnSpc>
                <a:spcPct val="100000"/>
              </a:lnSpc>
              <a:spcBef>
                <a:spcPts val="25"/>
              </a:spcBef>
            </a:pPr>
            <a:r>
              <a:rPr sz="1800" spc="-5" dirty="0">
                <a:latin typeface="Arial MT"/>
                <a:cs typeface="Arial MT"/>
              </a:rPr>
              <a:t>(IED, GSW, RPG, motor </a:t>
            </a:r>
            <a:r>
              <a:rPr sz="1800" dirty="0">
                <a:latin typeface="Arial MT"/>
                <a:cs typeface="Arial MT"/>
              </a:rPr>
              <a:t>vehicle crash, </a:t>
            </a:r>
            <a:r>
              <a:rPr sz="1800" spc="-490" dirty="0">
                <a:latin typeface="Arial MT"/>
                <a:cs typeface="Arial MT"/>
              </a:rPr>
              <a:t> </a:t>
            </a:r>
            <a:r>
              <a:rPr sz="1800" spc="-5" dirty="0">
                <a:latin typeface="Arial MT"/>
                <a:cs typeface="Arial MT"/>
              </a:rPr>
              <a:t>fall,</a:t>
            </a:r>
            <a:r>
              <a:rPr sz="1800" spc="-10" dirty="0">
                <a:latin typeface="Arial MT"/>
                <a:cs typeface="Arial MT"/>
              </a:rPr>
              <a:t> </a:t>
            </a:r>
            <a:r>
              <a:rPr sz="1800" spc="-5" dirty="0">
                <a:latin typeface="Arial MT"/>
                <a:cs typeface="Arial MT"/>
              </a:rPr>
              <a:t>etc.)</a:t>
            </a:r>
            <a:endParaRPr sz="1800">
              <a:latin typeface="Arial MT"/>
              <a:cs typeface="Arial MT"/>
            </a:endParaRPr>
          </a:p>
        </p:txBody>
      </p:sp>
      <p:sp>
        <p:nvSpPr>
          <p:cNvPr id="11" name="object 11"/>
          <p:cNvSpPr txBox="1"/>
          <p:nvPr/>
        </p:nvSpPr>
        <p:spPr>
          <a:xfrm>
            <a:off x="2246735" y="3511157"/>
            <a:ext cx="2567940" cy="730250"/>
          </a:xfrm>
          <a:prstGeom prst="rect">
            <a:avLst/>
          </a:prstGeom>
        </p:spPr>
        <p:txBody>
          <a:bodyPr vert="horz" wrap="square" lIns="0" tIns="12700" rIns="0" bIns="0" rtlCol="0">
            <a:spAutoFit/>
          </a:bodyPr>
          <a:lstStyle/>
          <a:p>
            <a:pPr marL="12700">
              <a:lnSpc>
                <a:spcPct val="100000"/>
              </a:lnSpc>
              <a:spcBef>
                <a:spcPts val="100"/>
              </a:spcBef>
            </a:pPr>
            <a:r>
              <a:rPr sz="2800" spc="-5" dirty="0">
                <a:latin typeface="Arial MT"/>
                <a:cs typeface="Arial MT"/>
              </a:rPr>
              <a:t>Type</a:t>
            </a:r>
            <a:r>
              <a:rPr sz="2800" spc="-25" dirty="0">
                <a:latin typeface="Arial MT"/>
                <a:cs typeface="Arial MT"/>
              </a:rPr>
              <a:t> </a:t>
            </a:r>
            <a:r>
              <a:rPr sz="2800" dirty="0">
                <a:latin typeface="Arial MT"/>
                <a:cs typeface="Arial MT"/>
              </a:rPr>
              <a:t>of</a:t>
            </a:r>
            <a:r>
              <a:rPr sz="2800" spc="-30" dirty="0">
                <a:latin typeface="Arial MT"/>
                <a:cs typeface="Arial MT"/>
              </a:rPr>
              <a:t> </a:t>
            </a:r>
            <a:r>
              <a:rPr sz="2800" dirty="0">
                <a:latin typeface="Arial MT"/>
                <a:cs typeface="Arial MT"/>
              </a:rPr>
              <a:t>Injury</a:t>
            </a:r>
            <a:endParaRPr sz="2800">
              <a:latin typeface="Arial MT"/>
              <a:cs typeface="Arial MT"/>
            </a:endParaRPr>
          </a:p>
          <a:p>
            <a:pPr marL="12700">
              <a:lnSpc>
                <a:spcPct val="100000"/>
              </a:lnSpc>
              <a:spcBef>
                <a:spcPts val="30"/>
              </a:spcBef>
            </a:pPr>
            <a:r>
              <a:rPr sz="1800" spc="-5" dirty="0">
                <a:latin typeface="Arial MT"/>
                <a:cs typeface="Arial MT"/>
              </a:rPr>
              <a:t>(found</a:t>
            </a:r>
            <a:r>
              <a:rPr sz="1800" spc="-20" dirty="0">
                <a:latin typeface="Arial MT"/>
                <a:cs typeface="Arial MT"/>
              </a:rPr>
              <a:t> </a:t>
            </a:r>
            <a:r>
              <a:rPr sz="1800" spc="-5" dirty="0">
                <a:latin typeface="Arial MT"/>
                <a:cs typeface="Arial MT"/>
              </a:rPr>
              <a:t>and/or</a:t>
            </a:r>
            <a:r>
              <a:rPr sz="1800" spc="-10" dirty="0">
                <a:latin typeface="Arial MT"/>
                <a:cs typeface="Arial MT"/>
              </a:rPr>
              <a:t> </a:t>
            </a:r>
            <a:r>
              <a:rPr sz="1800" spc="-5" dirty="0">
                <a:latin typeface="Arial MT"/>
                <a:cs typeface="Arial MT"/>
              </a:rPr>
              <a:t>suspected)</a:t>
            </a:r>
            <a:endParaRPr sz="1800">
              <a:latin typeface="Arial MT"/>
              <a:cs typeface="Arial MT"/>
            </a:endParaRPr>
          </a:p>
        </p:txBody>
      </p:sp>
      <p:sp>
        <p:nvSpPr>
          <p:cNvPr id="12" name="object 12"/>
          <p:cNvSpPr txBox="1"/>
          <p:nvPr/>
        </p:nvSpPr>
        <p:spPr>
          <a:xfrm>
            <a:off x="2246735" y="4440797"/>
            <a:ext cx="4483735" cy="730250"/>
          </a:xfrm>
          <a:prstGeom prst="rect">
            <a:avLst/>
          </a:prstGeom>
        </p:spPr>
        <p:txBody>
          <a:bodyPr vert="horz" wrap="square" lIns="0" tIns="12700" rIns="0" bIns="0" rtlCol="0">
            <a:spAutoFit/>
          </a:bodyPr>
          <a:lstStyle/>
          <a:p>
            <a:pPr marL="12700">
              <a:lnSpc>
                <a:spcPct val="100000"/>
              </a:lnSpc>
              <a:spcBef>
                <a:spcPts val="100"/>
              </a:spcBef>
            </a:pPr>
            <a:r>
              <a:rPr sz="2800" dirty="0">
                <a:latin typeface="Arial MT"/>
                <a:cs typeface="Arial MT"/>
              </a:rPr>
              <a:t>Signs</a:t>
            </a:r>
            <a:endParaRPr sz="2800">
              <a:latin typeface="Arial MT"/>
              <a:cs typeface="Arial MT"/>
            </a:endParaRPr>
          </a:p>
          <a:p>
            <a:pPr marL="12700">
              <a:lnSpc>
                <a:spcPct val="100000"/>
              </a:lnSpc>
              <a:spcBef>
                <a:spcPts val="30"/>
              </a:spcBef>
            </a:pPr>
            <a:r>
              <a:rPr sz="1800" spc="-5" dirty="0">
                <a:latin typeface="Arial MT"/>
                <a:cs typeface="Arial MT"/>
              </a:rPr>
              <a:t>(pulse rate,</a:t>
            </a:r>
            <a:r>
              <a:rPr sz="1800" spc="5" dirty="0">
                <a:latin typeface="Arial MT"/>
                <a:cs typeface="Arial MT"/>
              </a:rPr>
              <a:t> </a:t>
            </a:r>
            <a:r>
              <a:rPr sz="1800" dirty="0">
                <a:latin typeface="Arial MT"/>
                <a:cs typeface="Arial MT"/>
              </a:rPr>
              <a:t>blood </a:t>
            </a:r>
            <a:r>
              <a:rPr sz="1800" spc="-5" dirty="0">
                <a:latin typeface="Arial MT"/>
                <a:cs typeface="Arial MT"/>
              </a:rPr>
              <a:t>pressure, respiratory</a:t>
            </a:r>
            <a:r>
              <a:rPr sz="1800" dirty="0">
                <a:latin typeface="Arial MT"/>
                <a:cs typeface="Arial MT"/>
              </a:rPr>
              <a:t> </a:t>
            </a:r>
            <a:r>
              <a:rPr sz="1800" spc="-5" dirty="0">
                <a:latin typeface="Arial MT"/>
                <a:cs typeface="Arial MT"/>
              </a:rPr>
              <a:t>rate)</a:t>
            </a:r>
            <a:endParaRPr sz="1800">
              <a:latin typeface="Arial MT"/>
              <a:cs typeface="Arial MT"/>
            </a:endParaRPr>
          </a:p>
        </p:txBody>
      </p:sp>
      <p:sp>
        <p:nvSpPr>
          <p:cNvPr id="13" name="object 13"/>
          <p:cNvSpPr txBox="1"/>
          <p:nvPr/>
        </p:nvSpPr>
        <p:spPr>
          <a:xfrm>
            <a:off x="2246735" y="5370437"/>
            <a:ext cx="4496435" cy="730250"/>
          </a:xfrm>
          <a:prstGeom prst="rect">
            <a:avLst/>
          </a:prstGeom>
        </p:spPr>
        <p:txBody>
          <a:bodyPr vert="horz" wrap="square" lIns="0" tIns="12700" rIns="0" bIns="0" rtlCol="0">
            <a:spAutoFit/>
          </a:bodyPr>
          <a:lstStyle/>
          <a:p>
            <a:pPr marL="12700">
              <a:lnSpc>
                <a:spcPct val="100000"/>
              </a:lnSpc>
              <a:spcBef>
                <a:spcPts val="100"/>
              </a:spcBef>
            </a:pPr>
            <a:r>
              <a:rPr sz="2800" spc="-5" dirty="0">
                <a:latin typeface="Arial MT"/>
                <a:cs typeface="Arial MT"/>
              </a:rPr>
              <a:t>Treatment</a:t>
            </a:r>
            <a:r>
              <a:rPr sz="2800" spc="-30" dirty="0">
                <a:latin typeface="Arial MT"/>
                <a:cs typeface="Arial MT"/>
              </a:rPr>
              <a:t> </a:t>
            </a:r>
            <a:r>
              <a:rPr sz="2800" dirty="0">
                <a:latin typeface="Arial MT"/>
                <a:cs typeface="Arial MT"/>
              </a:rPr>
              <a:t>Given</a:t>
            </a:r>
            <a:endParaRPr sz="2800">
              <a:latin typeface="Arial MT"/>
              <a:cs typeface="Arial MT"/>
            </a:endParaRPr>
          </a:p>
          <a:p>
            <a:pPr marL="12700">
              <a:lnSpc>
                <a:spcPct val="100000"/>
              </a:lnSpc>
              <a:spcBef>
                <a:spcPts val="30"/>
              </a:spcBef>
            </a:pPr>
            <a:r>
              <a:rPr sz="1800" spc="-5" dirty="0">
                <a:latin typeface="Arial MT"/>
                <a:cs typeface="Arial MT"/>
              </a:rPr>
              <a:t>(tourniquet,</a:t>
            </a:r>
            <a:r>
              <a:rPr sz="1800" spc="-15" dirty="0">
                <a:latin typeface="Arial MT"/>
                <a:cs typeface="Arial MT"/>
              </a:rPr>
              <a:t> </a:t>
            </a:r>
            <a:r>
              <a:rPr sz="1800" dirty="0">
                <a:latin typeface="Arial MT"/>
                <a:cs typeface="Arial MT"/>
              </a:rPr>
              <a:t>blood</a:t>
            </a:r>
            <a:r>
              <a:rPr sz="1800" spc="-5" dirty="0">
                <a:latin typeface="Arial MT"/>
                <a:cs typeface="Arial MT"/>
              </a:rPr>
              <a:t> products,</a:t>
            </a:r>
            <a:r>
              <a:rPr sz="1800" spc="-10" dirty="0">
                <a:latin typeface="Arial MT"/>
                <a:cs typeface="Arial MT"/>
              </a:rPr>
              <a:t> </a:t>
            </a:r>
            <a:r>
              <a:rPr sz="1800" dirty="0">
                <a:latin typeface="Arial MT"/>
                <a:cs typeface="Arial MT"/>
              </a:rPr>
              <a:t>pain</a:t>
            </a:r>
            <a:r>
              <a:rPr sz="1800" spc="-10" dirty="0">
                <a:latin typeface="Arial MT"/>
                <a:cs typeface="Arial MT"/>
              </a:rPr>
              <a:t> </a:t>
            </a:r>
            <a:r>
              <a:rPr sz="1800" spc="-5" dirty="0">
                <a:latin typeface="Arial MT"/>
                <a:cs typeface="Arial MT"/>
              </a:rPr>
              <a:t>meds,</a:t>
            </a:r>
            <a:r>
              <a:rPr sz="1800" dirty="0">
                <a:latin typeface="Arial MT"/>
                <a:cs typeface="Arial MT"/>
              </a:rPr>
              <a:t> </a:t>
            </a:r>
            <a:r>
              <a:rPr sz="1800" spc="-5" dirty="0">
                <a:latin typeface="Arial MT"/>
                <a:cs typeface="Arial MT"/>
              </a:rPr>
              <a:t>etc.)</a:t>
            </a:r>
            <a:endParaRPr sz="1800">
              <a:latin typeface="Arial MT"/>
              <a:cs typeface="Arial MT"/>
            </a:endParaRPr>
          </a:p>
        </p:txBody>
      </p:sp>
      <p:sp>
        <p:nvSpPr>
          <p:cNvPr id="14" name="object 14"/>
          <p:cNvSpPr txBox="1"/>
          <p:nvPr/>
        </p:nvSpPr>
        <p:spPr>
          <a:xfrm>
            <a:off x="7733585" y="2646295"/>
            <a:ext cx="4161154" cy="3357879"/>
          </a:xfrm>
          <a:prstGeom prst="rect">
            <a:avLst/>
          </a:prstGeom>
        </p:spPr>
        <p:txBody>
          <a:bodyPr vert="horz" wrap="square" lIns="0" tIns="12700" rIns="0" bIns="0" rtlCol="0">
            <a:spAutoFit/>
          </a:bodyPr>
          <a:lstStyle/>
          <a:p>
            <a:pPr marL="12700" marR="363220">
              <a:lnSpc>
                <a:spcPct val="100000"/>
              </a:lnSpc>
              <a:spcBef>
                <a:spcPts val="100"/>
              </a:spcBef>
            </a:pPr>
            <a:r>
              <a:rPr sz="2400" spc="-5" dirty="0">
                <a:latin typeface="Arial MT"/>
                <a:cs typeface="Arial MT"/>
              </a:rPr>
              <a:t>May change as the casualty </a:t>
            </a:r>
            <a:r>
              <a:rPr sz="2400" spc="-655" dirty="0">
                <a:latin typeface="Arial MT"/>
                <a:cs typeface="Arial MT"/>
              </a:rPr>
              <a:t> </a:t>
            </a:r>
            <a:r>
              <a:rPr sz="2400" spc="-5" dirty="0">
                <a:latin typeface="Arial MT"/>
                <a:cs typeface="Arial MT"/>
              </a:rPr>
              <a:t>status and interventions </a:t>
            </a:r>
            <a:r>
              <a:rPr sz="2400" dirty="0">
                <a:latin typeface="Arial MT"/>
                <a:cs typeface="Arial MT"/>
              </a:rPr>
              <a:t> </a:t>
            </a:r>
            <a:r>
              <a:rPr sz="2400" spc="-5" dirty="0">
                <a:latin typeface="Arial MT"/>
                <a:cs typeface="Arial MT"/>
              </a:rPr>
              <a:t>performed</a:t>
            </a:r>
            <a:r>
              <a:rPr sz="2400" spc="10" dirty="0">
                <a:latin typeface="Arial MT"/>
                <a:cs typeface="Arial MT"/>
              </a:rPr>
              <a:t> </a:t>
            </a:r>
            <a:r>
              <a:rPr sz="2400" spc="-5" dirty="0">
                <a:latin typeface="Arial MT"/>
                <a:cs typeface="Arial MT"/>
              </a:rPr>
              <a:t>change</a:t>
            </a:r>
            <a:endParaRPr sz="2400">
              <a:latin typeface="Arial MT"/>
              <a:cs typeface="Arial MT"/>
            </a:endParaRPr>
          </a:p>
          <a:p>
            <a:pPr marL="12700" marR="5080">
              <a:lnSpc>
                <a:spcPct val="100000"/>
              </a:lnSpc>
              <a:spcBef>
                <a:spcPts val="1600"/>
              </a:spcBef>
            </a:pPr>
            <a:r>
              <a:rPr sz="2400" spc="-5" dirty="0">
                <a:latin typeface="Arial MT"/>
                <a:cs typeface="Arial MT"/>
              </a:rPr>
              <a:t>Conveys additional evacuation </a:t>
            </a:r>
            <a:r>
              <a:rPr sz="2400" spc="-655" dirty="0">
                <a:latin typeface="Arial MT"/>
                <a:cs typeface="Arial MT"/>
              </a:rPr>
              <a:t> </a:t>
            </a:r>
            <a:r>
              <a:rPr sz="2400" spc="-5" dirty="0">
                <a:latin typeface="Arial MT"/>
                <a:cs typeface="Arial MT"/>
              </a:rPr>
              <a:t>information</a:t>
            </a:r>
            <a:r>
              <a:rPr sz="2400" spc="15" dirty="0">
                <a:latin typeface="Arial MT"/>
                <a:cs typeface="Arial MT"/>
              </a:rPr>
              <a:t> </a:t>
            </a:r>
            <a:r>
              <a:rPr sz="2400" spc="-5" dirty="0">
                <a:latin typeface="Arial MT"/>
                <a:cs typeface="Arial MT"/>
              </a:rPr>
              <a:t>that</a:t>
            </a:r>
            <a:r>
              <a:rPr sz="2400" spc="-10" dirty="0">
                <a:latin typeface="Arial MT"/>
                <a:cs typeface="Arial MT"/>
              </a:rPr>
              <a:t> </a:t>
            </a:r>
            <a:r>
              <a:rPr sz="2400" spc="-5" dirty="0">
                <a:latin typeface="Arial MT"/>
                <a:cs typeface="Arial MT"/>
              </a:rPr>
              <a:t>may</a:t>
            </a:r>
            <a:r>
              <a:rPr sz="2400" spc="-10" dirty="0">
                <a:latin typeface="Arial MT"/>
                <a:cs typeface="Arial MT"/>
              </a:rPr>
              <a:t> </a:t>
            </a:r>
            <a:r>
              <a:rPr sz="2400" spc="-5" dirty="0">
                <a:latin typeface="Arial MT"/>
                <a:cs typeface="Arial MT"/>
              </a:rPr>
              <a:t>be </a:t>
            </a:r>
            <a:r>
              <a:rPr sz="2400" dirty="0">
                <a:latin typeface="Arial MT"/>
                <a:cs typeface="Arial MT"/>
              </a:rPr>
              <a:t> </a:t>
            </a:r>
            <a:r>
              <a:rPr sz="2400" spc="-5" dirty="0">
                <a:latin typeface="Arial MT"/>
                <a:cs typeface="Arial MT"/>
              </a:rPr>
              <a:t>required</a:t>
            </a:r>
            <a:r>
              <a:rPr sz="2400" spc="15" dirty="0">
                <a:latin typeface="Arial MT"/>
                <a:cs typeface="Arial MT"/>
              </a:rPr>
              <a:t> </a:t>
            </a:r>
            <a:r>
              <a:rPr sz="2400" spc="-5" dirty="0">
                <a:latin typeface="Arial MT"/>
                <a:cs typeface="Arial MT"/>
              </a:rPr>
              <a:t>by theater</a:t>
            </a:r>
            <a:r>
              <a:rPr sz="2400" dirty="0">
                <a:latin typeface="Arial MT"/>
                <a:cs typeface="Arial MT"/>
              </a:rPr>
              <a:t> </a:t>
            </a:r>
            <a:r>
              <a:rPr sz="2400" spc="-5" dirty="0">
                <a:latin typeface="Arial MT"/>
                <a:cs typeface="Arial MT"/>
              </a:rPr>
              <a:t>policy</a:t>
            </a:r>
            <a:endParaRPr sz="2400">
              <a:latin typeface="Arial MT"/>
              <a:cs typeface="Arial MT"/>
            </a:endParaRPr>
          </a:p>
          <a:p>
            <a:pPr marL="12700" marR="57785">
              <a:lnSpc>
                <a:spcPct val="100000"/>
              </a:lnSpc>
              <a:spcBef>
                <a:spcPts val="1595"/>
              </a:spcBef>
            </a:pPr>
            <a:r>
              <a:rPr sz="2400" spc="-5" dirty="0">
                <a:latin typeface="Arial MT"/>
                <a:cs typeface="Arial MT"/>
              </a:rPr>
              <a:t>Helps better</a:t>
            </a:r>
            <a:r>
              <a:rPr sz="2400" spc="-10" dirty="0">
                <a:latin typeface="Arial MT"/>
                <a:cs typeface="Arial MT"/>
              </a:rPr>
              <a:t> </a:t>
            </a:r>
            <a:r>
              <a:rPr sz="2400" spc="-5" dirty="0">
                <a:latin typeface="Arial MT"/>
                <a:cs typeface="Arial MT"/>
              </a:rPr>
              <a:t>prepare</a:t>
            </a:r>
            <a:r>
              <a:rPr sz="2400" spc="5" dirty="0">
                <a:latin typeface="Arial MT"/>
                <a:cs typeface="Arial MT"/>
              </a:rPr>
              <a:t> </a:t>
            </a:r>
            <a:r>
              <a:rPr sz="2400" spc="-5" dirty="0">
                <a:latin typeface="Arial MT"/>
                <a:cs typeface="Arial MT"/>
              </a:rPr>
              <a:t>receiving </a:t>
            </a:r>
            <a:r>
              <a:rPr sz="2400" spc="-655" dirty="0">
                <a:latin typeface="Arial MT"/>
                <a:cs typeface="Arial MT"/>
              </a:rPr>
              <a:t> </a:t>
            </a:r>
            <a:r>
              <a:rPr sz="2400" spc="-5" dirty="0">
                <a:latin typeface="Arial MT"/>
                <a:cs typeface="Arial MT"/>
              </a:rPr>
              <a:t>medical</a:t>
            </a:r>
            <a:r>
              <a:rPr sz="2400" spc="10" dirty="0">
                <a:latin typeface="Arial MT"/>
                <a:cs typeface="Arial MT"/>
              </a:rPr>
              <a:t> </a:t>
            </a:r>
            <a:r>
              <a:rPr sz="2400" spc="-5" dirty="0">
                <a:latin typeface="Arial MT"/>
                <a:cs typeface="Arial MT"/>
              </a:rPr>
              <a:t>personnel/facility</a:t>
            </a:r>
            <a:endParaRPr sz="2400">
              <a:latin typeface="Arial MT"/>
              <a:cs typeface="Arial MT"/>
            </a:endParaRPr>
          </a:p>
        </p:txBody>
      </p:sp>
      <p:sp>
        <p:nvSpPr>
          <p:cNvPr id="15" name="object 15"/>
          <p:cNvSpPr txBox="1"/>
          <p:nvPr/>
        </p:nvSpPr>
        <p:spPr>
          <a:xfrm>
            <a:off x="9591985" y="2027754"/>
            <a:ext cx="1172210" cy="452755"/>
          </a:xfrm>
          <a:prstGeom prst="rect">
            <a:avLst/>
          </a:prstGeom>
        </p:spPr>
        <p:txBody>
          <a:bodyPr vert="horz" wrap="square" lIns="0" tIns="12700" rIns="0" bIns="0" rtlCol="0">
            <a:spAutoFit/>
          </a:bodyPr>
          <a:lstStyle/>
          <a:p>
            <a:pPr marL="12700">
              <a:lnSpc>
                <a:spcPct val="100000"/>
              </a:lnSpc>
              <a:spcBef>
                <a:spcPts val="100"/>
              </a:spcBef>
            </a:pPr>
            <a:r>
              <a:rPr sz="2800" b="1" spc="-5" dirty="0">
                <a:latin typeface="Arial"/>
                <a:cs typeface="Arial"/>
              </a:rPr>
              <a:t>R</a:t>
            </a:r>
            <a:r>
              <a:rPr sz="2800" b="1" dirty="0">
                <a:latin typeface="Arial"/>
                <a:cs typeface="Arial"/>
              </a:rPr>
              <a:t>e</a:t>
            </a:r>
            <a:r>
              <a:rPr sz="2800" b="1" spc="-5" dirty="0">
                <a:latin typeface="Arial"/>
                <a:cs typeface="Arial"/>
              </a:rPr>
              <a:t>po</a:t>
            </a:r>
            <a:r>
              <a:rPr sz="2800" b="1" dirty="0">
                <a:latin typeface="Arial"/>
                <a:cs typeface="Arial"/>
              </a:rPr>
              <a:t>rt</a:t>
            </a:r>
            <a:endParaRPr sz="2800">
              <a:latin typeface="Arial"/>
              <a:cs typeface="Arial"/>
            </a:endParaRPr>
          </a:p>
        </p:txBody>
      </p:sp>
      <p:sp>
        <p:nvSpPr>
          <p:cNvPr id="16" name="object 16"/>
          <p:cNvSpPr/>
          <p:nvPr/>
        </p:nvSpPr>
        <p:spPr>
          <a:xfrm>
            <a:off x="1261110" y="2477264"/>
            <a:ext cx="761365" cy="761365"/>
          </a:xfrm>
          <a:custGeom>
            <a:avLst/>
            <a:gdLst/>
            <a:ahLst/>
            <a:cxnLst/>
            <a:rect l="l" t="t" r="r" b="b"/>
            <a:pathLst>
              <a:path w="761364" h="761364">
                <a:moveTo>
                  <a:pt x="634365" y="0"/>
                </a:moveTo>
                <a:lnTo>
                  <a:pt x="126873" y="0"/>
                </a:lnTo>
                <a:lnTo>
                  <a:pt x="77490" y="9970"/>
                </a:lnTo>
                <a:lnTo>
                  <a:pt x="37161" y="37161"/>
                </a:lnTo>
                <a:lnTo>
                  <a:pt x="9970" y="77490"/>
                </a:lnTo>
                <a:lnTo>
                  <a:pt x="0" y="126873"/>
                </a:lnTo>
                <a:lnTo>
                  <a:pt x="0" y="634365"/>
                </a:lnTo>
                <a:lnTo>
                  <a:pt x="9970" y="683747"/>
                </a:lnTo>
                <a:lnTo>
                  <a:pt x="37161" y="724076"/>
                </a:lnTo>
                <a:lnTo>
                  <a:pt x="77490" y="751267"/>
                </a:lnTo>
                <a:lnTo>
                  <a:pt x="126873" y="761238"/>
                </a:lnTo>
                <a:lnTo>
                  <a:pt x="634365" y="761238"/>
                </a:lnTo>
                <a:lnTo>
                  <a:pt x="683747" y="751267"/>
                </a:lnTo>
                <a:lnTo>
                  <a:pt x="724076" y="724076"/>
                </a:lnTo>
                <a:lnTo>
                  <a:pt x="751267" y="683747"/>
                </a:lnTo>
                <a:lnTo>
                  <a:pt x="761238" y="634365"/>
                </a:lnTo>
                <a:lnTo>
                  <a:pt x="761238" y="126873"/>
                </a:lnTo>
                <a:lnTo>
                  <a:pt x="751267" y="77490"/>
                </a:lnTo>
                <a:lnTo>
                  <a:pt x="724076" y="37161"/>
                </a:lnTo>
                <a:lnTo>
                  <a:pt x="683747" y="9970"/>
                </a:lnTo>
                <a:lnTo>
                  <a:pt x="634365" y="0"/>
                </a:lnTo>
                <a:close/>
              </a:path>
            </a:pathLst>
          </a:custGeom>
          <a:solidFill>
            <a:srgbClr val="CD9146"/>
          </a:solidFill>
        </p:spPr>
        <p:txBody>
          <a:bodyPr wrap="square" lIns="0" tIns="0" rIns="0" bIns="0" rtlCol="0"/>
          <a:lstStyle/>
          <a:p>
            <a:endParaRPr/>
          </a:p>
        </p:txBody>
      </p:sp>
      <p:sp>
        <p:nvSpPr>
          <p:cNvPr id="17" name="object 17"/>
          <p:cNvSpPr/>
          <p:nvPr/>
        </p:nvSpPr>
        <p:spPr>
          <a:xfrm>
            <a:off x="1275588" y="3487676"/>
            <a:ext cx="762000" cy="761365"/>
          </a:xfrm>
          <a:custGeom>
            <a:avLst/>
            <a:gdLst/>
            <a:ahLst/>
            <a:cxnLst/>
            <a:rect l="l" t="t" r="r" b="b"/>
            <a:pathLst>
              <a:path w="762000" h="761364">
                <a:moveTo>
                  <a:pt x="635127" y="0"/>
                </a:moveTo>
                <a:lnTo>
                  <a:pt x="126873" y="0"/>
                </a:lnTo>
                <a:lnTo>
                  <a:pt x="77490" y="9970"/>
                </a:lnTo>
                <a:lnTo>
                  <a:pt x="37161" y="37161"/>
                </a:lnTo>
                <a:lnTo>
                  <a:pt x="9970" y="77490"/>
                </a:lnTo>
                <a:lnTo>
                  <a:pt x="0" y="126872"/>
                </a:lnTo>
                <a:lnTo>
                  <a:pt x="0" y="634364"/>
                </a:lnTo>
                <a:lnTo>
                  <a:pt x="9970" y="683747"/>
                </a:lnTo>
                <a:lnTo>
                  <a:pt x="37161" y="724076"/>
                </a:lnTo>
                <a:lnTo>
                  <a:pt x="77490" y="751267"/>
                </a:lnTo>
                <a:lnTo>
                  <a:pt x="126873" y="761237"/>
                </a:lnTo>
                <a:lnTo>
                  <a:pt x="635127" y="761237"/>
                </a:lnTo>
                <a:lnTo>
                  <a:pt x="684509" y="751267"/>
                </a:lnTo>
                <a:lnTo>
                  <a:pt x="724838" y="724076"/>
                </a:lnTo>
                <a:lnTo>
                  <a:pt x="752029" y="683747"/>
                </a:lnTo>
                <a:lnTo>
                  <a:pt x="762000" y="634364"/>
                </a:lnTo>
                <a:lnTo>
                  <a:pt x="762000" y="126872"/>
                </a:lnTo>
                <a:lnTo>
                  <a:pt x="752029" y="77490"/>
                </a:lnTo>
                <a:lnTo>
                  <a:pt x="724838" y="37161"/>
                </a:lnTo>
                <a:lnTo>
                  <a:pt x="684509" y="9970"/>
                </a:lnTo>
                <a:lnTo>
                  <a:pt x="635127" y="0"/>
                </a:lnTo>
                <a:close/>
              </a:path>
            </a:pathLst>
          </a:custGeom>
          <a:solidFill>
            <a:srgbClr val="CD9146"/>
          </a:solidFill>
        </p:spPr>
        <p:txBody>
          <a:bodyPr wrap="square" lIns="0" tIns="0" rIns="0" bIns="0" rtlCol="0"/>
          <a:lstStyle/>
          <a:p>
            <a:endParaRPr/>
          </a:p>
        </p:txBody>
      </p:sp>
      <p:sp>
        <p:nvSpPr>
          <p:cNvPr id="18" name="object 18"/>
          <p:cNvSpPr/>
          <p:nvPr/>
        </p:nvSpPr>
        <p:spPr>
          <a:xfrm>
            <a:off x="1275588" y="4421888"/>
            <a:ext cx="762000" cy="761365"/>
          </a:xfrm>
          <a:custGeom>
            <a:avLst/>
            <a:gdLst/>
            <a:ahLst/>
            <a:cxnLst/>
            <a:rect l="l" t="t" r="r" b="b"/>
            <a:pathLst>
              <a:path w="762000" h="761364">
                <a:moveTo>
                  <a:pt x="635127" y="0"/>
                </a:moveTo>
                <a:lnTo>
                  <a:pt x="126873" y="0"/>
                </a:lnTo>
                <a:lnTo>
                  <a:pt x="77490" y="9970"/>
                </a:lnTo>
                <a:lnTo>
                  <a:pt x="37161" y="37161"/>
                </a:lnTo>
                <a:lnTo>
                  <a:pt x="9970" y="77490"/>
                </a:lnTo>
                <a:lnTo>
                  <a:pt x="0" y="126872"/>
                </a:lnTo>
                <a:lnTo>
                  <a:pt x="0" y="634364"/>
                </a:lnTo>
                <a:lnTo>
                  <a:pt x="9970" y="683747"/>
                </a:lnTo>
                <a:lnTo>
                  <a:pt x="37161" y="724076"/>
                </a:lnTo>
                <a:lnTo>
                  <a:pt x="77490" y="751267"/>
                </a:lnTo>
                <a:lnTo>
                  <a:pt x="126873" y="761237"/>
                </a:lnTo>
                <a:lnTo>
                  <a:pt x="635127" y="761237"/>
                </a:lnTo>
                <a:lnTo>
                  <a:pt x="684509" y="751267"/>
                </a:lnTo>
                <a:lnTo>
                  <a:pt x="724838" y="724076"/>
                </a:lnTo>
                <a:lnTo>
                  <a:pt x="752029" y="683747"/>
                </a:lnTo>
                <a:lnTo>
                  <a:pt x="762000" y="634364"/>
                </a:lnTo>
                <a:lnTo>
                  <a:pt x="762000" y="126872"/>
                </a:lnTo>
                <a:lnTo>
                  <a:pt x="752029" y="77490"/>
                </a:lnTo>
                <a:lnTo>
                  <a:pt x="724838" y="37161"/>
                </a:lnTo>
                <a:lnTo>
                  <a:pt x="684509" y="9970"/>
                </a:lnTo>
                <a:lnTo>
                  <a:pt x="635127" y="0"/>
                </a:lnTo>
                <a:close/>
              </a:path>
            </a:pathLst>
          </a:custGeom>
          <a:solidFill>
            <a:srgbClr val="CD9146"/>
          </a:solidFill>
        </p:spPr>
        <p:txBody>
          <a:bodyPr wrap="square" lIns="0" tIns="0" rIns="0" bIns="0" rtlCol="0"/>
          <a:lstStyle/>
          <a:p>
            <a:endParaRPr/>
          </a:p>
        </p:txBody>
      </p:sp>
      <p:sp>
        <p:nvSpPr>
          <p:cNvPr id="19" name="object 19"/>
          <p:cNvSpPr/>
          <p:nvPr/>
        </p:nvSpPr>
        <p:spPr>
          <a:xfrm>
            <a:off x="1275588" y="5379722"/>
            <a:ext cx="762000" cy="761365"/>
          </a:xfrm>
          <a:custGeom>
            <a:avLst/>
            <a:gdLst/>
            <a:ahLst/>
            <a:cxnLst/>
            <a:rect l="l" t="t" r="r" b="b"/>
            <a:pathLst>
              <a:path w="762000" h="761364">
                <a:moveTo>
                  <a:pt x="635127" y="0"/>
                </a:moveTo>
                <a:lnTo>
                  <a:pt x="126873" y="0"/>
                </a:lnTo>
                <a:lnTo>
                  <a:pt x="77490" y="9970"/>
                </a:lnTo>
                <a:lnTo>
                  <a:pt x="37161" y="37161"/>
                </a:lnTo>
                <a:lnTo>
                  <a:pt x="9970" y="77490"/>
                </a:lnTo>
                <a:lnTo>
                  <a:pt x="0" y="126873"/>
                </a:lnTo>
                <a:lnTo>
                  <a:pt x="0" y="634365"/>
                </a:lnTo>
                <a:lnTo>
                  <a:pt x="9970" y="683747"/>
                </a:lnTo>
                <a:lnTo>
                  <a:pt x="37161" y="724076"/>
                </a:lnTo>
                <a:lnTo>
                  <a:pt x="77490" y="751267"/>
                </a:lnTo>
                <a:lnTo>
                  <a:pt x="126873" y="761238"/>
                </a:lnTo>
                <a:lnTo>
                  <a:pt x="635127" y="761238"/>
                </a:lnTo>
                <a:lnTo>
                  <a:pt x="684509" y="751267"/>
                </a:lnTo>
                <a:lnTo>
                  <a:pt x="724838" y="724076"/>
                </a:lnTo>
                <a:lnTo>
                  <a:pt x="752029" y="683747"/>
                </a:lnTo>
                <a:lnTo>
                  <a:pt x="762000" y="634365"/>
                </a:lnTo>
                <a:lnTo>
                  <a:pt x="762000" y="126873"/>
                </a:lnTo>
                <a:lnTo>
                  <a:pt x="752029" y="77490"/>
                </a:lnTo>
                <a:lnTo>
                  <a:pt x="724838" y="37161"/>
                </a:lnTo>
                <a:lnTo>
                  <a:pt x="684509" y="9970"/>
                </a:lnTo>
                <a:lnTo>
                  <a:pt x="635127" y="0"/>
                </a:lnTo>
                <a:close/>
              </a:path>
            </a:pathLst>
          </a:custGeom>
          <a:solidFill>
            <a:srgbClr val="CD9146"/>
          </a:solidFill>
        </p:spPr>
        <p:txBody>
          <a:bodyPr wrap="square" lIns="0" tIns="0" rIns="0" bIns="0" rtlCol="0"/>
          <a:lstStyle/>
          <a:p>
            <a:endParaRPr/>
          </a:p>
        </p:txBody>
      </p:sp>
      <p:sp>
        <p:nvSpPr>
          <p:cNvPr id="20" name="object 20"/>
          <p:cNvSpPr txBox="1"/>
          <p:nvPr/>
        </p:nvSpPr>
        <p:spPr>
          <a:xfrm>
            <a:off x="1395691" y="2310130"/>
            <a:ext cx="490855" cy="3938270"/>
          </a:xfrm>
          <a:prstGeom prst="rect">
            <a:avLst/>
          </a:prstGeom>
        </p:spPr>
        <p:txBody>
          <a:bodyPr vert="horz" wrap="square" lIns="0" tIns="55244" rIns="0" bIns="0" rtlCol="0">
            <a:spAutoFit/>
          </a:bodyPr>
          <a:lstStyle/>
          <a:p>
            <a:pPr marL="73660" marR="5080" indent="-61594" algn="ctr">
              <a:lnSpc>
                <a:spcPct val="144300"/>
              </a:lnSpc>
              <a:spcBef>
                <a:spcPts val="434"/>
              </a:spcBef>
            </a:pPr>
            <a:r>
              <a:rPr sz="4400" b="1" spc="-5" dirty="0">
                <a:solidFill>
                  <a:srgbClr val="FFFFFF"/>
                </a:solidFill>
                <a:latin typeface="Arial"/>
                <a:cs typeface="Arial"/>
              </a:rPr>
              <a:t>M  </a:t>
            </a:r>
            <a:r>
              <a:rPr sz="4400" b="1" dirty="0">
                <a:solidFill>
                  <a:srgbClr val="FFFFFF"/>
                </a:solidFill>
                <a:latin typeface="Arial"/>
                <a:cs typeface="Arial"/>
              </a:rPr>
              <a:t> </a:t>
            </a:r>
            <a:r>
              <a:rPr sz="4400" b="1" spc="-5" dirty="0">
                <a:solidFill>
                  <a:srgbClr val="FFFFFF"/>
                </a:solidFill>
                <a:latin typeface="Arial"/>
                <a:cs typeface="Arial"/>
              </a:rPr>
              <a:t>I </a:t>
            </a:r>
            <a:r>
              <a:rPr sz="4400" b="1" dirty="0">
                <a:solidFill>
                  <a:srgbClr val="FFFFFF"/>
                </a:solidFill>
                <a:latin typeface="Arial"/>
                <a:cs typeface="Arial"/>
              </a:rPr>
              <a:t> </a:t>
            </a:r>
            <a:r>
              <a:rPr sz="4400" b="1" spc="-5" dirty="0">
                <a:solidFill>
                  <a:srgbClr val="FFFFFF"/>
                </a:solidFill>
                <a:latin typeface="Arial"/>
                <a:cs typeface="Arial"/>
              </a:rPr>
              <a:t>S </a:t>
            </a:r>
            <a:r>
              <a:rPr sz="4400" b="1" spc="-1215" dirty="0">
                <a:solidFill>
                  <a:srgbClr val="FFFFFF"/>
                </a:solidFill>
                <a:latin typeface="Arial"/>
                <a:cs typeface="Arial"/>
              </a:rPr>
              <a:t> </a:t>
            </a:r>
            <a:r>
              <a:rPr sz="4400" b="1" spc="-5" dirty="0">
                <a:solidFill>
                  <a:srgbClr val="FFFFFF"/>
                </a:solidFill>
                <a:latin typeface="Arial"/>
                <a:cs typeface="Arial"/>
              </a:rPr>
              <a:t>T</a:t>
            </a:r>
            <a:endParaRPr sz="4400" dirty="0">
              <a:latin typeface="Arial"/>
              <a:cs typeface="Arial"/>
            </a:endParaRPr>
          </a:p>
        </p:txBody>
      </p:sp>
      <p:sp>
        <p:nvSpPr>
          <p:cNvPr id="21" name="object 21"/>
          <p:cNvSpPr txBox="1">
            <a:spLocks noGrp="1"/>
          </p:cNvSpPr>
          <p:nvPr>
            <p:ph type="title"/>
          </p:nvPr>
        </p:nvSpPr>
        <p:spPr>
          <a:xfrm>
            <a:off x="4539550" y="753634"/>
            <a:ext cx="3149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MIST</a:t>
            </a:r>
            <a:r>
              <a:rPr sz="3600" spc="-95" dirty="0">
                <a:solidFill>
                  <a:srgbClr val="000000"/>
                </a:solidFill>
              </a:rPr>
              <a:t> </a:t>
            </a:r>
            <a:r>
              <a:rPr sz="3600" spc="-5" dirty="0">
                <a:solidFill>
                  <a:srgbClr val="000000"/>
                </a:solidFill>
              </a:rPr>
              <a:t>REPORT</a:t>
            </a:r>
            <a:endParaRPr sz="3600"/>
          </a:p>
        </p:txBody>
      </p:sp>
      <p:grpSp>
        <p:nvGrpSpPr>
          <p:cNvPr id="22" name="object 22"/>
          <p:cNvGrpSpPr/>
          <p:nvPr/>
        </p:nvGrpSpPr>
        <p:grpSpPr>
          <a:xfrm>
            <a:off x="7330440" y="2010919"/>
            <a:ext cx="2190115" cy="3054985"/>
            <a:chOff x="7330440" y="2010919"/>
            <a:chExt cx="2190115" cy="3054985"/>
          </a:xfrm>
        </p:grpSpPr>
        <p:sp>
          <p:nvSpPr>
            <p:cNvPr id="23" name="object 23"/>
            <p:cNvSpPr/>
            <p:nvPr/>
          </p:nvSpPr>
          <p:spPr>
            <a:xfrm>
              <a:off x="7577709" y="3985646"/>
              <a:ext cx="0" cy="1080135"/>
            </a:xfrm>
            <a:custGeom>
              <a:avLst/>
              <a:gdLst/>
              <a:ahLst/>
              <a:cxnLst/>
              <a:rect l="l" t="t" r="r" b="b"/>
              <a:pathLst>
                <a:path h="1080135">
                  <a:moveTo>
                    <a:pt x="0" y="1079995"/>
                  </a:moveTo>
                  <a:lnTo>
                    <a:pt x="0" y="0"/>
                  </a:lnTo>
                </a:path>
              </a:pathLst>
            </a:custGeom>
            <a:ln w="101600">
              <a:solidFill>
                <a:srgbClr val="CD9146"/>
              </a:solidFill>
            </a:ln>
          </p:spPr>
          <p:txBody>
            <a:bodyPr wrap="square" lIns="0" tIns="0" rIns="0" bIns="0" rtlCol="0"/>
            <a:lstStyle/>
            <a:p>
              <a:endParaRPr/>
            </a:p>
          </p:txBody>
        </p:sp>
        <p:sp>
          <p:nvSpPr>
            <p:cNvPr id="24" name="object 24"/>
            <p:cNvSpPr/>
            <p:nvPr/>
          </p:nvSpPr>
          <p:spPr>
            <a:xfrm>
              <a:off x="7330440" y="2010930"/>
              <a:ext cx="2190115" cy="532765"/>
            </a:xfrm>
            <a:custGeom>
              <a:avLst/>
              <a:gdLst/>
              <a:ahLst/>
              <a:cxnLst/>
              <a:rect l="l" t="t" r="r" b="b"/>
              <a:pathLst>
                <a:path w="2190115" h="532764">
                  <a:moveTo>
                    <a:pt x="500634" y="87249"/>
                  </a:moveTo>
                  <a:lnTo>
                    <a:pt x="494068" y="54762"/>
                  </a:lnTo>
                  <a:lnTo>
                    <a:pt x="476186" y="28244"/>
                  </a:lnTo>
                  <a:lnTo>
                    <a:pt x="449668" y="10363"/>
                  </a:lnTo>
                  <a:lnTo>
                    <a:pt x="417195" y="3810"/>
                  </a:lnTo>
                  <a:lnTo>
                    <a:pt x="83439" y="3810"/>
                  </a:lnTo>
                  <a:lnTo>
                    <a:pt x="50952" y="10363"/>
                  </a:lnTo>
                  <a:lnTo>
                    <a:pt x="24434" y="28244"/>
                  </a:lnTo>
                  <a:lnTo>
                    <a:pt x="6553" y="54762"/>
                  </a:lnTo>
                  <a:lnTo>
                    <a:pt x="0" y="87249"/>
                  </a:lnTo>
                  <a:lnTo>
                    <a:pt x="0" y="439293"/>
                  </a:lnTo>
                  <a:lnTo>
                    <a:pt x="6553" y="471766"/>
                  </a:lnTo>
                  <a:lnTo>
                    <a:pt x="24434" y="498284"/>
                  </a:lnTo>
                  <a:lnTo>
                    <a:pt x="50952" y="516166"/>
                  </a:lnTo>
                  <a:lnTo>
                    <a:pt x="83439" y="522732"/>
                  </a:lnTo>
                  <a:lnTo>
                    <a:pt x="417195" y="522732"/>
                  </a:lnTo>
                  <a:lnTo>
                    <a:pt x="449668" y="516166"/>
                  </a:lnTo>
                  <a:lnTo>
                    <a:pt x="476186" y="498284"/>
                  </a:lnTo>
                  <a:lnTo>
                    <a:pt x="494068" y="471766"/>
                  </a:lnTo>
                  <a:lnTo>
                    <a:pt x="500634" y="439293"/>
                  </a:lnTo>
                  <a:lnTo>
                    <a:pt x="500634" y="87249"/>
                  </a:lnTo>
                  <a:close/>
                </a:path>
                <a:path w="2190115" h="532764">
                  <a:moveTo>
                    <a:pt x="1046226" y="91821"/>
                  </a:moveTo>
                  <a:lnTo>
                    <a:pt x="1039660" y="59334"/>
                  </a:lnTo>
                  <a:lnTo>
                    <a:pt x="1021778" y="32816"/>
                  </a:lnTo>
                  <a:lnTo>
                    <a:pt x="995260" y="14935"/>
                  </a:lnTo>
                  <a:lnTo>
                    <a:pt x="962787" y="8382"/>
                  </a:lnTo>
                  <a:lnTo>
                    <a:pt x="629031" y="8382"/>
                  </a:lnTo>
                  <a:lnTo>
                    <a:pt x="596544" y="14935"/>
                  </a:lnTo>
                  <a:lnTo>
                    <a:pt x="570026" y="32816"/>
                  </a:lnTo>
                  <a:lnTo>
                    <a:pt x="552145" y="59334"/>
                  </a:lnTo>
                  <a:lnTo>
                    <a:pt x="545592" y="91821"/>
                  </a:lnTo>
                  <a:lnTo>
                    <a:pt x="545592" y="427863"/>
                  </a:lnTo>
                  <a:lnTo>
                    <a:pt x="552145" y="460336"/>
                  </a:lnTo>
                  <a:lnTo>
                    <a:pt x="570026" y="486854"/>
                  </a:lnTo>
                  <a:lnTo>
                    <a:pt x="596544" y="504736"/>
                  </a:lnTo>
                  <a:lnTo>
                    <a:pt x="629031" y="511302"/>
                  </a:lnTo>
                  <a:lnTo>
                    <a:pt x="962787" y="511302"/>
                  </a:lnTo>
                  <a:lnTo>
                    <a:pt x="995260" y="504736"/>
                  </a:lnTo>
                  <a:lnTo>
                    <a:pt x="1021778" y="486854"/>
                  </a:lnTo>
                  <a:lnTo>
                    <a:pt x="1039660" y="460336"/>
                  </a:lnTo>
                  <a:lnTo>
                    <a:pt x="1046226" y="427863"/>
                  </a:lnTo>
                  <a:lnTo>
                    <a:pt x="1046226" y="91821"/>
                  </a:lnTo>
                  <a:close/>
                </a:path>
                <a:path w="2190115" h="532764">
                  <a:moveTo>
                    <a:pt x="1591818" y="87122"/>
                  </a:moveTo>
                  <a:lnTo>
                    <a:pt x="1585264" y="54686"/>
                  </a:lnTo>
                  <a:lnTo>
                    <a:pt x="1567408" y="28206"/>
                  </a:lnTo>
                  <a:lnTo>
                    <a:pt x="1540929" y="10350"/>
                  </a:lnTo>
                  <a:lnTo>
                    <a:pt x="1508506" y="3810"/>
                  </a:lnTo>
                  <a:lnTo>
                    <a:pt x="1175258" y="3810"/>
                  </a:lnTo>
                  <a:lnTo>
                    <a:pt x="1142822" y="10350"/>
                  </a:lnTo>
                  <a:lnTo>
                    <a:pt x="1116342" y="28206"/>
                  </a:lnTo>
                  <a:lnTo>
                    <a:pt x="1098486" y="54686"/>
                  </a:lnTo>
                  <a:lnTo>
                    <a:pt x="1091946" y="87122"/>
                  </a:lnTo>
                  <a:lnTo>
                    <a:pt x="1091946" y="439420"/>
                  </a:lnTo>
                  <a:lnTo>
                    <a:pt x="1098486" y="471843"/>
                  </a:lnTo>
                  <a:lnTo>
                    <a:pt x="1116342" y="498322"/>
                  </a:lnTo>
                  <a:lnTo>
                    <a:pt x="1142822" y="516178"/>
                  </a:lnTo>
                  <a:lnTo>
                    <a:pt x="1175258" y="522732"/>
                  </a:lnTo>
                  <a:lnTo>
                    <a:pt x="1508506" y="522732"/>
                  </a:lnTo>
                  <a:lnTo>
                    <a:pt x="1540929" y="516178"/>
                  </a:lnTo>
                  <a:lnTo>
                    <a:pt x="1567408" y="498322"/>
                  </a:lnTo>
                  <a:lnTo>
                    <a:pt x="1585264" y="471843"/>
                  </a:lnTo>
                  <a:lnTo>
                    <a:pt x="1591818" y="439420"/>
                  </a:lnTo>
                  <a:lnTo>
                    <a:pt x="1591818" y="87122"/>
                  </a:lnTo>
                  <a:close/>
                </a:path>
                <a:path w="2190115" h="532764">
                  <a:moveTo>
                    <a:pt x="2189988" y="88773"/>
                  </a:moveTo>
                  <a:lnTo>
                    <a:pt x="2183003" y="54216"/>
                  </a:lnTo>
                  <a:lnTo>
                    <a:pt x="2163978" y="25996"/>
                  </a:lnTo>
                  <a:lnTo>
                    <a:pt x="2135759" y="6972"/>
                  </a:lnTo>
                  <a:lnTo>
                    <a:pt x="2101215" y="0"/>
                  </a:lnTo>
                  <a:lnTo>
                    <a:pt x="1717167" y="0"/>
                  </a:lnTo>
                  <a:lnTo>
                    <a:pt x="1682610" y="6972"/>
                  </a:lnTo>
                  <a:lnTo>
                    <a:pt x="1654390" y="25996"/>
                  </a:lnTo>
                  <a:lnTo>
                    <a:pt x="1635366" y="54216"/>
                  </a:lnTo>
                  <a:lnTo>
                    <a:pt x="1628394" y="88773"/>
                  </a:lnTo>
                  <a:lnTo>
                    <a:pt x="1628394" y="443865"/>
                  </a:lnTo>
                  <a:lnTo>
                    <a:pt x="1635366" y="478409"/>
                  </a:lnTo>
                  <a:lnTo>
                    <a:pt x="1654390" y="506628"/>
                  </a:lnTo>
                  <a:lnTo>
                    <a:pt x="1682610" y="525653"/>
                  </a:lnTo>
                  <a:lnTo>
                    <a:pt x="1717167" y="532638"/>
                  </a:lnTo>
                  <a:lnTo>
                    <a:pt x="2101215" y="532638"/>
                  </a:lnTo>
                  <a:lnTo>
                    <a:pt x="2135759" y="525653"/>
                  </a:lnTo>
                  <a:lnTo>
                    <a:pt x="2163978" y="506628"/>
                  </a:lnTo>
                  <a:lnTo>
                    <a:pt x="2183003" y="478409"/>
                  </a:lnTo>
                  <a:lnTo>
                    <a:pt x="2189988" y="443865"/>
                  </a:lnTo>
                  <a:lnTo>
                    <a:pt x="2189988" y="88773"/>
                  </a:lnTo>
                  <a:close/>
                </a:path>
              </a:pathLst>
            </a:custGeom>
            <a:solidFill>
              <a:srgbClr val="CD9146"/>
            </a:solidFill>
          </p:spPr>
          <p:txBody>
            <a:bodyPr wrap="square" lIns="0" tIns="0" rIns="0" bIns="0" rtlCol="0"/>
            <a:lstStyle/>
            <a:p>
              <a:endParaRPr/>
            </a:p>
          </p:txBody>
        </p:sp>
      </p:grpSp>
      <p:sp>
        <p:nvSpPr>
          <p:cNvPr id="25" name="object 25"/>
          <p:cNvSpPr txBox="1"/>
          <p:nvPr/>
        </p:nvSpPr>
        <p:spPr>
          <a:xfrm>
            <a:off x="7441068" y="2065145"/>
            <a:ext cx="1904364" cy="391160"/>
          </a:xfrm>
          <a:prstGeom prst="rect">
            <a:avLst/>
          </a:prstGeom>
        </p:spPr>
        <p:txBody>
          <a:bodyPr vert="horz" wrap="square" lIns="0" tIns="12700" rIns="0" bIns="0" rtlCol="0">
            <a:spAutoFit/>
          </a:bodyPr>
          <a:lstStyle/>
          <a:p>
            <a:pPr marL="12700">
              <a:lnSpc>
                <a:spcPct val="100000"/>
              </a:lnSpc>
              <a:spcBef>
                <a:spcPts val="100"/>
              </a:spcBef>
              <a:tabLst>
                <a:tab pos="642620" algn="l"/>
                <a:tab pos="1129030" algn="l"/>
                <a:tab pos="1704975" algn="l"/>
              </a:tabLst>
            </a:pPr>
            <a:r>
              <a:rPr sz="3600" b="1" baseline="1157" dirty="0">
                <a:latin typeface="Arial"/>
                <a:cs typeface="Arial"/>
              </a:rPr>
              <a:t>M	I	S	</a:t>
            </a:r>
            <a:r>
              <a:rPr sz="2400" b="1" dirty="0">
                <a:latin typeface="Arial"/>
                <a:cs typeface="Arial"/>
              </a:rPr>
              <a:t>T</a:t>
            </a:r>
            <a:endParaRPr sz="2400">
              <a:latin typeface="Arial"/>
              <a:cs typeface="Arial"/>
            </a:endParaRPr>
          </a:p>
        </p:txBody>
      </p:sp>
      <p:sp>
        <p:nvSpPr>
          <p:cNvPr id="27" name="object 27"/>
          <p:cNvSpPr txBox="1">
            <a:spLocks noGrp="1"/>
          </p:cNvSpPr>
          <p:nvPr>
            <p:ph type="sldNum" sz="quarter" idx="7"/>
          </p:nvPr>
        </p:nvSpPr>
        <p:spPr>
          <a:prstGeom prst="rect">
            <a:avLst/>
          </a:prstGeom>
        </p:spPr>
        <p:txBody>
          <a:bodyPr vert="horz" wrap="square" lIns="0" tIns="7620" rIns="0" bIns="0" rtlCol="0">
            <a:spAutoFit/>
          </a:bodyPr>
          <a:lstStyle/>
          <a:p>
            <a:pPr marL="12700">
              <a:lnSpc>
                <a:spcPct val="100000"/>
              </a:lnSpc>
              <a:spcBef>
                <a:spcPts val="6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fld id="{81D60167-4931-47E6-BA6A-407CBD079E47}" type="slidenum">
              <a:rPr sz="1200" dirty="0"/>
              <a:t>10</a:t>
            </a:fld>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45" dirty="0">
                <a:solidFill>
                  <a:srgbClr val="A0A6AA"/>
                </a:solidFill>
                <a:latin typeface="Arial"/>
                <a:cs typeface="Arial"/>
              </a:rPr>
              <a:t> </a:t>
            </a:r>
            <a:r>
              <a:rPr sz="2000" b="1" spc="-5" dirty="0">
                <a:solidFill>
                  <a:srgbClr val="A0A6AA"/>
                </a:solidFill>
                <a:latin typeface="Arial"/>
                <a:cs typeface="Arial"/>
              </a:rPr>
              <a:t>21:</a:t>
            </a:r>
            <a:r>
              <a:rPr sz="2000" b="1" spc="-50" dirty="0">
                <a:solidFill>
                  <a:srgbClr val="A0A6AA"/>
                </a:solidFill>
                <a:latin typeface="Arial"/>
                <a:cs typeface="Arial"/>
              </a:rPr>
              <a:t> </a:t>
            </a:r>
            <a:r>
              <a:rPr sz="2000" b="1" spc="-5" dirty="0">
                <a:solidFill>
                  <a:srgbClr val="A0A6AA"/>
                </a:solidFill>
                <a:latin typeface="Arial"/>
                <a:cs typeface="Arial"/>
              </a:rPr>
              <a:t>Communication</a:t>
            </a:r>
            <a:endParaRPr sz="2000">
              <a:latin typeface="Arial"/>
              <a:cs typeface="Arial"/>
            </a:endParaRPr>
          </a:p>
        </p:txBody>
      </p:sp>
      <p:pic>
        <p:nvPicPr>
          <p:cNvPr id="3" name="object 3"/>
          <p:cNvPicPr/>
          <p:nvPr/>
        </p:nvPicPr>
        <p:blipFill>
          <a:blip r:embed="rId5" cstate="print"/>
          <a:stretch>
            <a:fillRect/>
          </a:stretch>
        </p:blipFill>
        <p:spPr>
          <a:xfrm>
            <a:off x="309372" y="255270"/>
            <a:ext cx="1172717" cy="656081"/>
          </a:xfrm>
          <a:prstGeom prst="rect">
            <a:avLst/>
          </a:prstGeom>
        </p:spPr>
      </p:pic>
      <p:sp>
        <p:nvSpPr>
          <p:cNvPr id="4" name="object 4"/>
          <p:cNvSpPr txBox="1"/>
          <p:nvPr/>
        </p:nvSpPr>
        <p:spPr>
          <a:xfrm>
            <a:off x="1283779" y="943589"/>
            <a:ext cx="970407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FFFF"/>
                </a:solidFill>
                <a:latin typeface="Arial"/>
                <a:cs typeface="Arial"/>
              </a:rPr>
              <a:t>MEDEVAC</a:t>
            </a:r>
            <a:r>
              <a:rPr sz="3600" b="1" spc="-15" dirty="0">
                <a:solidFill>
                  <a:srgbClr val="FFFFFF"/>
                </a:solidFill>
                <a:latin typeface="Arial"/>
                <a:cs typeface="Arial"/>
              </a:rPr>
              <a:t> </a:t>
            </a:r>
            <a:r>
              <a:rPr sz="3600" b="1" spc="-5" dirty="0">
                <a:solidFill>
                  <a:srgbClr val="FFFFFF"/>
                </a:solidFill>
                <a:latin typeface="Arial"/>
                <a:cs typeface="Arial"/>
              </a:rPr>
              <a:t>REQUEST</a:t>
            </a:r>
            <a:r>
              <a:rPr sz="3600" b="1" spc="-20" dirty="0">
                <a:solidFill>
                  <a:srgbClr val="FFFFFF"/>
                </a:solidFill>
                <a:latin typeface="Arial"/>
                <a:cs typeface="Arial"/>
              </a:rPr>
              <a:t> </a:t>
            </a:r>
            <a:r>
              <a:rPr sz="3600" b="1" dirty="0">
                <a:solidFill>
                  <a:srgbClr val="FFFFFF"/>
                </a:solidFill>
                <a:latin typeface="Arial"/>
                <a:cs typeface="Arial"/>
              </a:rPr>
              <a:t>/</a:t>
            </a:r>
            <a:r>
              <a:rPr sz="3600" b="1" spc="-15" dirty="0">
                <a:solidFill>
                  <a:srgbClr val="FFFFFF"/>
                </a:solidFill>
                <a:latin typeface="Arial"/>
                <a:cs typeface="Arial"/>
              </a:rPr>
              <a:t> </a:t>
            </a:r>
            <a:r>
              <a:rPr sz="3600" b="1" dirty="0">
                <a:solidFill>
                  <a:srgbClr val="FFFFFF"/>
                </a:solidFill>
                <a:latin typeface="Arial"/>
                <a:cs typeface="Arial"/>
              </a:rPr>
              <a:t>MIST</a:t>
            </a:r>
            <a:r>
              <a:rPr sz="3600" b="1" spc="-25" dirty="0">
                <a:solidFill>
                  <a:srgbClr val="FFFFFF"/>
                </a:solidFill>
                <a:latin typeface="Arial"/>
                <a:cs typeface="Arial"/>
              </a:rPr>
              <a:t> </a:t>
            </a:r>
            <a:r>
              <a:rPr sz="3600" b="1" spc="-5" dirty="0">
                <a:solidFill>
                  <a:srgbClr val="FFFFFF"/>
                </a:solidFill>
                <a:latin typeface="Arial"/>
                <a:cs typeface="Arial"/>
              </a:rPr>
              <a:t>REPORT</a:t>
            </a:r>
            <a:r>
              <a:rPr sz="3600" b="1" spc="-20" dirty="0">
                <a:solidFill>
                  <a:srgbClr val="FFFFFF"/>
                </a:solidFill>
                <a:latin typeface="Arial"/>
                <a:cs typeface="Arial"/>
              </a:rPr>
              <a:t> </a:t>
            </a:r>
            <a:r>
              <a:rPr sz="3600" b="1" dirty="0">
                <a:solidFill>
                  <a:srgbClr val="FFFFFF"/>
                </a:solidFill>
                <a:latin typeface="Arial"/>
                <a:cs typeface="Arial"/>
              </a:rPr>
              <a:t>VIDEO</a:t>
            </a:r>
            <a:endParaRPr sz="360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7620" rIns="0" bIns="0" rtlCol="0">
            <a:spAutoFit/>
          </a:bodyPr>
          <a:lstStyle/>
          <a:p>
            <a:pPr marL="12700">
              <a:lnSpc>
                <a:spcPct val="100000"/>
              </a:lnSpc>
              <a:spcBef>
                <a:spcPts val="6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fld id="{81D60167-4931-47E6-BA6A-407CBD079E47}" type="slidenum">
              <a:rPr sz="1200" dirty="0"/>
              <a:t>11</a:t>
            </a:fld>
            <a:endParaRPr sz="1200"/>
          </a:p>
        </p:txBody>
      </p:sp>
      <p:pic>
        <p:nvPicPr>
          <p:cNvPr id="12" name="21. 9-Line MEDEVAC MIST Report">
            <a:hlinkClick r:id="" action="ppaction://media"/>
            <a:extLst>
              <a:ext uri="{FF2B5EF4-FFF2-40B4-BE49-F238E27FC236}">
                <a16:creationId xmlns:a16="http://schemas.microsoft.com/office/drawing/2014/main" id="{9D75BA4E-E788-A611-5E2C-399A5CAABD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36736" y="164458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98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45" dirty="0">
                <a:solidFill>
                  <a:srgbClr val="A0A6AA"/>
                </a:solidFill>
                <a:latin typeface="Arial"/>
                <a:cs typeface="Arial"/>
              </a:rPr>
              <a:t> </a:t>
            </a:r>
            <a:r>
              <a:rPr sz="2000" b="1" spc="-5" dirty="0">
                <a:solidFill>
                  <a:srgbClr val="A0A6AA"/>
                </a:solidFill>
                <a:latin typeface="Arial"/>
                <a:cs typeface="Arial"/>
              </a:rPr>
              <a:t>21:</a:t>
            </a:r>
            <a:r>
              <a:rPr sz="2000" b="1" spc="-50" dirty="0">
                <a:solidFill>
                  <a:srgbClr val="A0A6AA"/>
                </a:solidFill>
                <a:latin typeface="Arial"/>
                <a:cs typeface="Arial"/>
              </a:rPr>
              <a:t> </a:t>
            </a:r>
            <a:r>
              <a:rPr sz="2000" b="1" spc="-5" dirty="0">
                <a:solidFill>
                  <a:srgbClr val="A0A6AA"/>
                </a:solidFill>
                <a:latin typeface="Arial"/>
                <a:cs typeface="Arial"/>
              </a:rPr>
              <a:t>Communication</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4290816" y="2807266"/>
            <a:ext cx="3208020" cy="1433195"/>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FFFFFF"/>
                </a:solidFill>
                <a:latin typeface="Arial MT"/>
                <a:cs typeface="Arial MT"/>
              </a:rPr>
              <a:t>MEDEVAC</a:t>
            </a:r>
            <a:r>
              <a:rPr sz="2800" spc="-85" dirty="0">
                <a:solidFill>
                  <a:srgbClr val="FFFFFF"/>
                </a:solidFill>
                <a:latin typeface="Arial MT"/>
                <a:cs typeface="Arial MT"/>
              </a:rPr>
              <a:t> </a:t>
            </a:r>
            <a:r>
              <a:rPr sz="2800" dirty="0">
                <a:solidFill>
                  <a:srgbClr val="FFFFFF"/>
                </a:solidFill>
                <a:latin typeface="Arial MT"/>
                <a:cs typeface="Arial MT"/>
              </a:rPr>
              <a:t>Request</a:t>
            </a:r>
            <a:endParaRPr sz="2800">
              <a:latin typeface="Arial MT"/>
              <a:cs typeface="Arial MT"/>
            </a:endParaRPr>
          </a:p>
          <a:p>
            <a:pPr>
              <a:lnSpc>
                <a:spcPct val="100000"/>
              </a:lnSpc>
              <a:spcBef>
                <a:spcPts val="50"/>
              </a:spcBef>
            </a:pPr>
            <a:endParaRPr sz="3750">
              <a:latin typeface="Arial MT"/>
              <a:cs typeface="Arial MT"/>
            </a:endParaRPr>
          </a:p>
          <a:p>
            <a:pPr marL="12700">
              <a:lnSpc>
                <a:spcPct val="100000"/>
              </a:lnSpc>
            </a:pPr>
            <a:r>
              <a:rPr sz="2800" spc="-5" dirty="0">
                <a:solidFill>
                  <a:srgbClr val="FFFFFF"/>
                </a:solidFill>
                <a:latin typeface="Arial MT"/>
                <a:cs typeface="Arial MT"/>
              </a:rPr>
              <a:t>MIST</a:t>
            </a:r>
            <a:r>
              <a:rPr sz="2800" spc="-50" dirty="0">
                <a:solidFill>
                  <a:srgbClr val="FFFFFF"/>
                </a:solidFill>
                <a:latin typeface="Arial MT"/>
                <a:cs typeface="Arial MT"/>
              </a:rPr>
              <a:t> </a:t>
            </a:r>
            <a:r>
              <a:rPr sz="2800" dirty="0">
                <a:solidFill>
                  <a:srgbClr val="FFFFFF"/>
                </a:solidFill>
                <a:latin typeface="Arial MT"/>
                <a:cs typeface="Arial MT"/>
              </a:rPr>
              <a:t>Report</a:t>
            </a:r>
            <a:endParaRPr sz="2800">
              <a:latin typeface="Arial MT"/>
              <a:cs typeface="Arial MT"/>
            </a:endParaRPr>
          </a:p>
        </p:txBody>
      </p:sp>
      <p:sp>
        <p:nvSpPr>
          <p:cNvPr id="6" name="object 6"/>
          <p:cNvSpPr txBox="1">
            <a:spLocks noGrp="1"/>
          </p:cNvSpPr>
          <p:nvPr>
            <p:ph type="title"/>
          </p:nvPr>
        </p:nvSpPr>
        <p:spPr>
          <a:xfrm>
            <a:off x="4115025" y="645936"/>
            <a:ext cx="4012565" cy="1405890"/>
          </a:xfrm>
          <a:prstGeom prst="rect">
            <a:avLst/>
          </a:prstGeom>
        </p:spPr>
        <p:txBody>
          <a:bodyPr vert="horz" wrap="square" lIns="0" tIns="12700" rIns="0" bIns="0" rtlCol="0">
            <a:spAutoFit/>
          </a:bodyPr>
          <a:lstStyle/>
          <a:p>
            <a:pPr marL="12700" marR="5080" indent="279400">
              <a:lnSpc>
                <a:spcPct val="125800"/>
              </a:lnSpc>
              <a:spcBef>
                <a:spcPts val="100"/>
              </a:spcBef>
            </a:pPr>
            <a:r>
              <a:rPr sz="3600" spc="-5" dirty="0">
                <a:solidFill>
                  <a:srgbClr val="FFFFFF"/>
                </a:solidFill>
              </a:rPr>
              <a:t>SKILL STATION </a:t>
            </a:r>
            <a:r>
              <a:rPr sz="3600" dirty="0">
                <a:solidFill>
                  <a:srgbClr val="FFFFFF"/>
                </a:solidFill>
              </a:rPr>
              <a:t> </a:t>
            </a:r>
            <a:r>
              <a:rPr sz="3600" spc="-5" dirty="0">
                <a:solidFill>
                  <a:srgbClr val="FFFFFF"/>
                </a:solidFill>
              </a:rPr>
              <a:t>COMMUNICA</a:t>
            </a:r>
            <a:r>
              <a:rPr sz="3600" dirty="0">
                <a:solidFill>
                  <a:srgbClr val="FFFFFF"/>
                </a:solidFill>
              </a:rPr>
              <a:t>TION</a:t>
            </a:r>
            <a:endParaRPr sz="3600"/>
          </a:p>
        </p:txBody>
      </p:sp>
      <p:pic>
        <p:nvPicPr>
          <p:cNvPr id="7" name="object 7"/>
          <p:cNvPicPr/>
          <p:nvPr/>
        </p:nvPicPr>
        <p:blipFill>
          <a:blip r:embed="rId4" cstate="print"/>
          <a:stretch>
            <a:fillRect/>
          </a:stretch>
        </p:blipFill>
        <p:spPr>
          <a:xfrm>
            <a:off x="3388614" y="2735580"/>
            <a:ext cx="662939" cy="672845"/>
          </a:xfrm>
          <a:prstGeom prst="rect">
            <a:avLst/>
          </a:prstGeom>
        </p:spPr>
      </p:pic>
      <p:pic>
        <p:nvPicPr>
          <p:cNvPr id="8" name="object 8"/>
          <p:cNvPicPr/>
          <p:nvPr/>
        </p:nvPicPr>
        <p:blipFill>
          <a:blip r:embed="rId4" cstate="print"/>
          <a:stretch>
            <a:fillRect/>
          </a:stretch>
        </p:blipFill>
        <p:spPr>
          <a:xfrm>
            <a:off x="3388614" y="3711702"/>
            <a:ext cx="662939" cy="672845"/>
          </a:xfrm>
          <a:prstGeom prst="rect">
            <a:avLst/>
          </a:prstGeom>
        </p:spPr>
      </p:pic>
      <p:sp>
        <p:nvSpPr>
          <p:cNvPr id="10" name="object 10"/>
          <p:cNvSpPr txBox="1">
            <a:spLocks noGrp="1"/>
          </p:cNvSpPr>
          <p:nvPr>
            <p:ph type="sldNum" sz="quarter" idx="7"/>
          </p:nvPr>
        </p:nvSpPr>
        <p:spPr>
          <a:prstGeom prst="rect">
            <a:avLst/>
          </a:prstGeom>
        </p:spPr>
        <p:txBody>
          <a:bodyPr vert="horz" wrap="square" lIns="0" tIns="7620" rIns="0" bIns="0" rtlCol="0">
            <a:spAutoFit/>
          </a:bodyPr>
          <a:lstStyle/>
          <a:p>
            <a:pPr marL="12700">
              <a:lnSpc>
                <a:spcPct val="100000"/>
              </a:lnSpc>
              <a:spcBef>
                <a:spcPts val="6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fld id="{81D60167-4931-47E6-BA6A-407CBD079E47}" type="slidenum">
              <a:rPr sz="1200" dirty="0"/>
              <a:t>12</a:t>
            </a:fld>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pc="-5" dirty="0"/>
              <a:t>Module</a:t>
            </a:r>
            <a:r>
              <a:rPr spc="-45" dirty="0"/>
              <a:t> </a:t>
            </a:r>
            <a:r>
              <a:rPr spc="-5" dirty="0"/>
              <a:t>21:</a:t>
            </a:r>
            <a:r>
              <a:rPr spc="-50" dirty="0"/>
              <a:t> </a:t>
            </a:r>
            <a:r>
              <a:rPr spc="-5" dirty="0"/>
              <a:t>Communication</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3563390" y="754618"/>
            <a:ext cx="5064760" cy="1122680"/>
          </a:xfrm>
          <a:prstGeom prst="rect">
            <a:avLst/>
          </a:prstGeom>
        </p:spPr>
        <p:txBody>
          <a:bodyPr vert="horz" wrap="square" lIns="0" tIns="12700" rIns="0" bIns="0" rtlCol="0">
            <a:spAutoFit/>
          </a:bodyPr>
          <a:lstStyle/>
          <a:p>
            <a:pPr marL="12700" marR="5080" indent="924560">
              <a:lnSpc>
                <a:spcPct val="100000"/>
              </a:lnSpc>
              <a:spcBef>
                <a:spcPts val="100"/>
              </a:spcBef>
            </a:pPr>
            <a:r>
              <a:rPr sz="3600" b="1" spc="-5" dirty="0">
                <a:latin typeface="Calibri"/>
                <a:cs typeface="Calibri"/>
              </a:rPr>
              <a:t>NATO</a:t>
            </a:r>
            <a:r>
              <a:rPr sz="3600" b="1" spc="5" dirty="0">
                <a:latin typeface="Calibri"/>
                <a:cs typeface="Calibri"/>
              </a:rPr>
              <a:t> </a:t>
            </a:r>
            <a:r>
              <a:rPr sz="3600" b="1" spc="-5" dirty="0">
                <a:latin typeface="Calibri"/>
                <a:cs typeface="Calibri"/>
              </a:rPr>
              <a:t>CASUALTY </a:t>
            </a:r>
            <a:r>
              <a:rPr sz="3600" b="1" dirty="0">
                <a:latin typeface="Calibri"/>
                <a:cs typeface="Calibri"/>
              </a:rPr>
              <a:t> </a:t>
            </a:r>
            <a:r>
              <a:rPr sz="3600" b="1" spc="-5" dirty="0">
                <a:latin typeface="Calibri"/>
                <a:cs typeface="Calibri"/>
              </a:rPr>
              <a:t>EVACUATION</a:t>
            </a:r>
            <a:r>
              <a:rPr sz="3600" b="1" spc="-35" dirty="0">
                <a:latin typeface="Calibri"/>
                <a:cs typeface="Calibri"/>
              </a:rPr>
              <a:t> </a:t>
            </a:r>
            <a:r>
              <a:rPr sz="3600" b="1" spc="-5" dirty="0">
                <a:solidFill>
                  <a:srgbClr val="CD9146"/>
                </a:solidFill>
                <a:latin typeface="Calibri"/>
                <a:cs typeface="Calibri"/>
              </a:rPr>
              <a:t>CATEGORIES</a:t>
            </a:r>
            <a:endParaRPr sz="3600">
              <a:latin typeface="Calibri"/>
              <a:cs typeface="Calibri"/>
            </a:endParaRPr>
          </a:p>
        </p:txBody>
      </p:sp>
      <p:pic>
        <p:nvPicPr>
          <p:cNvPr id="5" name="object 5"/>
          <p:cNvPicPr/>
          <p:nvPr/>
        </p:nvPicPr>
        <p:blipFill>
          <a:blip r:embed="rId4" cstate="print"/>
          <a:stretch>
            <a:fillRect/>
          </a:stretch>
        </p:blipFill>
        <p:spPr>
          <a:xfrm>
            <a:off x="0" y="1916429"/>
            <a:ext cx="12192000" cy="4399787"/>
          </a:xfrm>
          <a:prstGeom prst="rect">
            <a:avLst/>
          </a:prstGeom>
        </p:spPr>
      </p:pic>
      <p:graphicFrame>
        <p:nvGraphicFramePr>
          <p:cNvPr id="6" name="object 6"/>
          <p:cNvGraphicFramePr>
            <a:graphicFrameLocks noGrp="1"/>
          </p:cNvGraphicFramePr>
          <p:nvPr/>
        </p:nvGraphicFramePr>
        <p:xfrm>
          <a:off x="159884" y="2023155"/>
          <a:ext cx="11821793" cy="4143802"/>
        </p:xfrm>
        <a:graphic>
          <a:graphicData uri="http://schemas.openxmlformats.org/drawingml/2006/table">
            <a:tbl>
              <a:tblPr firstRow="1" bandRow="1">
                <a:tableStyleId>{2D5ABB26-0587-4C30-8999-92F81FD0307C}</a:tableStyleId>
              </a:tblPr>
              <a:tblGrid>
                <a:gridCol w="431165">
                  <a:extLst>
                    <a:ext uri="{9D8B030D-6E8A-4147-A177-3AD203B41FA5}">
                      <a16:colId xmlns:a16="http://schemas.microsoft.com/office/drawing/2014/main" val="20000"/>
                    </a:ext>
                  </a:extLst>
                </a:gridCol>
                <a:gridCol w="167004">
                  <a:extLst>
                    <a:ext uri="{9D8B030D-6E8A-4147-A177-3AD203B41FA5}">
                      <a16:colId xmlns:a16="http://schemas.microsoft.com/office/drawing/2014/main" val="20001"/>
                    </a:ext>
                  </a:extLst>
                </a:gridCol>
                <a:gridCol w="114300">
                  <a:extLst>
                    <a:ext uri="{9D8B030D-6E8A-4147-A177-3AD203B41FA5}">
                      <a16:colId xmlns:a16="http://schemas.microsoft.com/office/drawing/2014/main" val="20002"/>
                    </a:ext>
                  </a:extLst>
                </a:gridCol>
                <a:gridCol w="4241165">
                  <a:extLst>
                    <a:ext uri="{9D8B030D-6E8A-4147-A177-3AD203B41FA5}">
                      <a16:colId xmlns:a16="http://schemas.microsoft.com/office/drawing/2014/main" val="20003"/>
                    </a:ext>
                  </a:extLst>
                </a:gridCol>
                <a:gridCol w="3434080">
                  <a:extLst>
                    <a:ext uri="{9D8B030D-6E8A-4147-A177-3AD203B41FA5}">
                      <a16:colId xmlns:a16="http://schemas.microsoft.com/office/drawing/2014/main" val="20004"/>
                    </a:ext>
                  </a:extLst>
                </a:gridCol>
                <a:gridCol w="3434079">
                  <a:extLst>
                    <a:ext uri="{9D8B030D-6E8A-4147-A177-3AD203B41FA5}">
                      <a16:colId xmlns:a16="http://schemas.microsoft.com/office/drawing/2014/main" val="20005"/>
                    </a:ext>
                  </a:extLst>
                </a:gridCol>
              </a:tblGrid>
              <a:tr h="369421">
                <a:tc rowSpan="2">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FFFFF"/>
                    </a:solidFill>
                  </a:tcPr>
                </a:tc>
                <a:tc gridSpan="3">
                  <a:txBody>
                    <a:bodyPr/>
                    <a:lstStyle/>
                    <a:p>
                      <a:pPr marL="1073150">
                        <a:lnSpc>
                          <a:spcPct val="100000"/>
                        </a:lnSpc>
                        <a:spcBef>
                          <a:spcPts val="325"/>
                        </a:spcBef>
                      </a:pPr>
                      <a:r>
                        <a:rPr sz="1800" b="1" spc="-5" dirty="0">
                          <a:latin typeface="Arial"/>
                          <a:cs typeface="Arial"/>
                        </a:rPr>
                        <a:t>URGENT</a:t>
                      </a:r>
                      <a:r>
                        <a:rPr sz="1800" b="1" spc="-20" dirty="0">
                          <a:latin typeface="Arial"/>
                          <a:cs typeface="Arial"/>
                        </a:rPr>
                        <a:t> </a:t>
                      </a:r>
                      <a:r>
                        <a:rPr sz="1800" b="1" dirty="0">
                          <a:latin typeface="Arial"/>
                          <a:cs typeface="Arial"/>
                        </a:rPr>
                        <a:t>/</a:t>
                      </a:r>
                      <a:r>
                        <a:rPr sz="1800" b="1" spc="-10" dirty="0">
                          <a:latin typeface="Arial"/>
                          <a:cs typeface="Arial"/>
                        </a:rPr>
                        <a:t> </a:t>
                      </a:r>
                      <a:r>
                        <a:rPr sz="1800" b="1" spc="-5" dirty="0">
                          <a:latin typeface="Arial"/>
                          <a:cs typeface="Arial"/>
                        </a:rPr>
                        <a:t>Category</a:t>
                      </a:r>
                      <a:r>
                        <a:rPr sz="1800" b="1" spc="-25" dirty="0">
                          <a:latin typeface="Arial"/>
                          <a:cs typeface="Arial"/>
                        </a:rPr>
                        <a:t> </a:t>
                      </a:r>
                      <a:r>
                        <a:rPr sz="1800" b="1" dirty="0">
                          <a:latin typeface="Arial"/>
                          <a:cs typeface="Arial"/>
                        </a:rPr>
                        <a:t>A</a:t>
                      </a:r>
                      <a:endParaRPr sz="1800">
                        <a:latin typeface="Arial"/>
                        <a:cs typeface="Arial"/>
                      </a:endParaRPr>
                    </a:p>
                  </a:txBody>
                  <a:tcPr marL="0" marR="0" marT="4127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CD9146"/>
                    </a:solidFill>
                  </a:tcPr>
                </a:tc>
                <a:tc hMerge="1">
                  <a:txBody>
                    <a:bodyPr/>
                    <a:lstStyle/>
                    <a:p>
                      <a:endParaRPr/>
                    </a:p>
                  </a:txBody>
                  <a:tcPr marL="0" marR="0" marT="0" marB="0"/>
                </a:tc>
                <a:tc hMerge="1">
                  <a:txBody>
                    <a:bodyPr/>
                    <a:lstStyle/>
                    <a:p>
                      <a:endParaRPr/>
                    </a:p>
                  </a:txBody>
                  <a:tcPr marL="0" marR="0" marT="0" marB="0"/>
                </a:tc>
                <a:tc>
                  <a:txBody>
                    <a:bodyPr/>
                    <a:lstStyle/>
                    <a:p>
                      <a:pPr marL="471805">
                        <a:lnSpc>
                          <a:spcPct val="100000"/>
                        </a:lnSpc>
                        <a:spcBef>
                          <a:spcPts val="325"/>
                        </a:spcBef>
                      </a:pPr>
                      <a:r>
                        <a:rPr sz="1800" b="1" spc="-5" dirty="0">
                          <a:latin typeface="Arial"/>
                          <a:cs typeface="Arial"/>
                        </a:rPr>
                        <a:t>PRIORITY</a:t>
                      </a:r>
                      <a:r>
                        <a:rPr sz="1800" b="1" spc="-15" dirty="0">
                          <a:latin typeface="Arial"/>
                          <a:cs typeface="Arial"/>
                        </a:rPr>
                        <a:t> </a:t>
                      </a:r>
                      <a:r>
                        <a:rPr sz="1800" b="1" dirty="0">
                          <a:latin typeface="Arial"/>
                          <a:cs typeface="Arial"/>
                        </a:rPr>
                        <a:t>/</a:t>
                      </a:r>
                      <a:r>
                        <a:rPr sz="1800" b="1" spc="-15" dirty="0">
                          <a:latin typeface="Arial"/>
                          <a:cs typeface="Arial"/>
                        </a:rPr>
                        <a:t> </a:t>
                      </a:r>
                      <a:r>
                        <a:rPr sz="1800" b="1" spc="-5" dirty="0">
                          <a:latin typeface="Arial"/>
                          <a:cs typeface="Arial"/>
                        </a:rPr>
                        <a:t>Category</a:t>
                      </a:r>
                      <a:r>
                        <a:rPr sz="1800" b="1" spc="-20" dirty="0">
                          <a:latin typeface="Arial"/>
                          <a:cs typeface="Arial"/>
                        </a:rPr>
                        <a:t> </a:t>
                      </a:r>
                      <a:r>
                        <a:rPr sz="1800" b="1" dirty="0">
                          <a:latin typeface="Arial"/>
                          <a:cs typeface="Arial"/>
                        </a:rPr>
                        <a:t>B</a:t>
                      </a:r>
                      <a:endParaRPr sz="1800">
                        <a:latin typeface="Arial"/>
                        <a:cs typeface="Arial"/>
                      </a:endParaRPr>
                    </a:p>
                  </a:txBody>
                  <a:tcPr marL="0" marR="0" marT="41275"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CD9146"/>
                    </a:solidFill>
                  </a:tcPr>
                </a:tc>
                <a:tc>
                  <a:txBody>
                    <a:bodyPr/>
                    <a:lstStyle/>
                    <a:p>
                      <a:pPr marL="497840">
                        <a:lnSpc>
                          <a:spcPct val="100000"/>
                        </a:lnSpc>
                        <a:spcBef>
                          <a:spcPts val="325"/>
                        </a:spcBef>
                      </a:pPr>
                      <a:r>
                        <a:rPr sz="1800" b="1" spc="-5" dirty="0">
                          <a:latin typeface="Arial"/>
                          <a:cs typeface="Arial"/>
                        </a:rPr>
                        <a:t>ROUTINE</a:t>
                      </a:r>
                      <a:r>
                        <a:rPr sz="1800" b="1" spc="-20" dirty="0">
                          <a:latin typeface="Arial"/>
                          <a:cs typeface="Arial"/>
                        </a:rPr>
                        <a:t> </a:t>
                      </a:r>
                      <a:r>
                        <a:rPr sz="1800" b="1" dirty="0">
                          <a:latin typeface="Arial"/>
                          <a:cs typeface="Arial"/>
                        </a:rPr>
                        <a:t>/</a:t>
                      </a:r>
                      <a:r>
                        <a:rPr sz="1800" b="1" spc="-10" dirty="0">
                          <a:latin typeface="Arial"/>
                          <a:cs typeface="Arial"/>
                        </a:rPr>
                        <a:t> </a:t>
                      </a:r>
                      <a:r>
                        <a:rPr sz="1800" b="1" spc="-5" dirty="0">
                          <a:latin typeface="Arial"/>
                          <a:cs typeface="Arial"/>
                        </a:rPr>
                        <a:t>Category</a:t>
                      </a:r>
                      <a:r>
                        <a:rPr sz="1800" b="1" spc="-25" dirty="0">
                          <a:latin typeface="Arial"/>
                          <a:cs typeface="Arial"/>
                        </a:rPr>
                        <a:t> </a:t>
                      </a:r>
                      <a:r>
                        <a:rPr sz="1800" b="1" dirty="0">
                          <a:latin typeface="Arial"/>
                          <a:cs typeface="Arial"/>
                        </a:rPr>
                        <a:t>C</a:t>
                      </a:r>
                      <a:endParaRPr sz="1800">
                        <a:latin typeface="Arial"/>
                        <a:cs typeface="Arial"/>
                      </a:endParaRPr>
                    </a:p>
                  </a:txBody>
                  <a:tcPr marL="0" marR="0" marT="41275"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CD9146"/>
                    </a:solidFill>
                  </a:tcPr>
                </a:tc>
                <a:extLst>
                  <a:ext uri="{0D108BD9-81ED-4DB2-BD59-A6C34878D82A}">
                    <a16:rowId xmlns:a16="http://schemas.microsoft.com/office/drawing/2014/main" val="10000"/>
                  </a:ext>
                </a:extLst>
              </a:tr>
              <a:tr h="338938">
                <a:tc vMerge="1">
                  <a:txBody>
                    <a:bodyPr/>
                    <a:lstStyle/>
                    <a:p>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FFFFFF"/>
                    </a:solidFill>
                  </a:tcPr>
                </a:tc>
                <a:tc gridSpan="3">
                  <a:txBody>
                    <a:bodyPr/>
                    <a:lstStyle/>
                    <a:p>
                      <a:pPr algn="ctr">
                        <a:lnSpc>
                          <a:spcPct val="100000"/>
                        </a:lnSpc>
                        <a:spcBef>
                          <a:spcPts val="325"/>
                        </a:spcBef>
                      </a:pPr>
                      <a:r>
                        <a:rPr sz="1600" b="1" spc="-5" dirty="0">
                          <a:latin typeface="Arial"/>
                          <a:cs typeface="Arial"/>
                        </a:rPr>
                        <a:t>WITHIN</a:t>
                      </a:r>
                      <a:r>
                        <a:rPr sz="1600" b="1" spc="-25" dirty="0">
                          <a:latin typeface="Arial"/>
                          <a:cs typeface="Arial"/>
                        </a:rPr>
                        <a:t> </a:t>
                      </a:r>
                      <a:r>
                        <a:rPr sz="1600" b="1" dirty="0">
                          <a:latin typeface="Arial"/>
                          <a:cs typeface="Arial"/>
                        </a:rPr>
                        <a:t>2</a:t>
                      </a:r>
                      <a:r>
                        <a:rPr sz="1600" b="1" spc="-25" dirty="0">
                          <a:latin typeface="Arial"/>
                          <a:cs typeface="Arial"/>
                        </a:rPr>
                        <a:t> </a:t>
                      </a:r>
                      <a:r>
                        <a:rPr sz="1600" b="1" dirty="0">
                          <a:latin typeface="Arial"/>
                          <a:cs typeface="Arial"/>
                        </a:rPr>
                        <a:t>HOURS</a:t>
                      </a:r>
                      <a:endParaRPr sz="1600">
                        <a:latin typeface="Arial"/>
                        <a:cs typeface="Arial"/>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L="874394">
                        <a:lnSpc>
                          <a:spcPct val="100000"/>
                        </a:lnSpc>
                        <a:spcBef>
                          <a:spcPts val="325"/>
                        </a:spcBef>
                      </a:pPr>
                      <a:r>
                        <a:rPr sz="1600" b="1" spc="-5" dirty="0">
                          <a:latin typeface="Arial"/>
                          <a:cs typeface="Arial"/>
                        </a:rPr>
                        <a:t>WITHIN</a:t>
                      </a:r>
                      <a:r>
                        <a:rPr sz="1600" b="1" spc="-25" dirty="0">
                          <a:latin typeface="Arial"/>
                          <a:cs typeface="Arial"/>
                        </a:rPr>
                        <a:t> </a:t>
                      </a:r>
                      <a:r>
                        <a:rPr sz="1600" b="1" dirty="0">
                          <a:latin typeface="Arial"/>
                          <a:cs typeface="Arial"/>
                        </a:rPr>
                        <a:t>4</a:t>
                      </a:r>
                      <a:r>
                        <a:rPr sz="1600" b="1" spc="-25" dirty="0">
                          <a:latin typeface="Arial"/>
                          <a:cs typeface="Arial"/>
                        </a:rPr>
                        <a:t> </a:t>
                      </a:r>
                      <a:r>
                        <a:rPr sz="1600" b="1" dirty="0">
                          <a:latin typeface="Arial"/>
                          <a:cs typeface="Arial"/>
                        </a:rPr>
                        <a:t>HOURS</a:t>
                      </a:r>
                      <a:endParaRPr sz="1600">
                        <a:latin typeface="Arial"/>
                        <a:cs typeface="Arial"/>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18515">
                        <a:lnSpc>
                          <a:spcPct val="100000"/>
                        </a:lnSpc>
                        <a:spcBef>
                          <a:spcPts val="325"/>
                        </a:spcBef>
                      </a:pPr>
                      <a:r>
                        <a:rPr sz="1600" b="1" spc="-5" dirty="0">
                          <a:latin typeface="Arial"/>
                          <a:cs typeface="Arial"/>
                        </a:rPr>
                        <a:t>WITHIN</a:t>
                      </a:r>
                      <a:r>
                        <a:rPr sz="1600" b="1" spc="-25" dirty="0">
                          <a:latin typeface="Arial"/>
                          <a:cs typeface="Arial"/>
                        </a:rPr>
                        <a:t> </a:t>
                      </a:r>
                      <a:r>
                        <a:rPr sz="1600" b="1" spc="-5" dirty="0">
                          <a:latin typeface="Arial"/>
                          <a:cs typeface="Arial"/>
                        </a:rPr>
                        <a:t>24</a:t>
                      </a:r>
                      <a:r>
                        <a:rPr sz="1600" b="1" spc="-25" dirty="0">
                          <a:latin typeface="Arial"/>
                          <a:cs typeface="Arial"/>
                        </a:rPr>
                        <a:t> </a:t>
                      </a:r>
                      <a:r>
                        <a:rPr sz="1600" b="1" dirty="0">
                          <a:latin typeface="Arial"/>
                          <a:cs typeface="Arial"/>
                        </a:rPr>
                        <a:t>HOURS</a:t>
                      </a:r>
                      <a:endParaRPr sz="1600">
                        <a:latin typeface="Arial"/>
                        <a:cs typeface="Arial"/>
                      </a:endParaRPr>
                    </a:p>
                  </a:txBody>
                  <a:tcPr marL="0" marR="0" marT="4127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959799">
                <a:tc rowSpan="2">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76607">
                      <a:solidFill>
                        <a:srgbClr val="FFFFFF"/>
                      </a:solidFill>
                      <a:prstDash val="solid"/>
                    </a:lnB>
                    <a:solidFill>
                      <a:srgbClr val="DFDFDF"/>
                    </a:solidFill>
                  </a:tcPr>
                </a:tc>
                <a:tc gridSpan="3">
                  <a:txBody>
                    <a:bodyPr/>
                    <a:lstStyle/>
                    <a:p>
                      <a:pPr marL="412750" indent="-223520">
                        <a:lnSpc>
                          <a:spcPct val="100000"/>
                        </a:lnSpc>
                        <a:spcBef>
                          <a:spcPts val="1380"/>
                        </a:spcBef>
                        <a:buClr>
                          <a:srgbClr val="921828"/>
                        </a:buClr>
                        <a:buFont typeface="Calibri"/>
                        <a:buChar char="▪"/>
                        <a:tabLst>
                          <a:tab pos="412750" algn="l"/>
                          <a:tab pos="413384" algn="l"/>
                        </a:tabLst>
                      </a:pPr>
                      <a:r>
                        <a:rPr sz="1400" spc="-5" dirty="0">
                          <a:latin typeface="Arial MT"/>
                          <a:cs typeface="Arial MT"/>
                        </a:rPr>
                        <a:t>Significant</a:t>
                      </a:r>
                      <a:r>
                        <a:rPr sz="1400" spc="-15" dirty="0">
                          <a:latin typeface="Arial MT"/>
                          <a:cs typeface="Arial MT"/>
                        </a:rPr>
                        <a:t> </a:t>
                      </a:r>
                      <a:r>
                        <a:rPr sz="1400" spc="-5" dirty="0">
                          <a:latin typeface="Arial MT"/>
                          <a:cs typeface="Arial MT"/>
                        </a:rPr>
                        <a:t>injuries</a:t>
                      </a:r>
                      <a:r>
                        <a:rPr sz="1400" spc="-10" dirty="0">
                          <a:latin typeface="Arial MT"/>
                          <a:cs typeface="Arial MT"/>
                        </a:rPr>
                        <a:t> </a:t>
                      </a:r>
                      <a:r>
                        <a:rPr sz="1400" spc="-5" dirty="0">
                          <a:latin typeface="Arial MT"/>
                          <a:cs typeface="Arial MT"/>
                        </a:rPr>
                        <a:t>from</a:t>
                      </a:r>
                      <a:r>
                        <a:rPr sz="1400" spc="-15" dirty="0">
                          <a:latin typeface="Arial MT"/>
                          <a:cs typeface="Arial MT"/>
                        </a:rPr>
                        <a:t> </a:t>
                      </a:r>
                      <a:r>
                        <a:rPr sz="1400" spc="-5" dirty="0">
                          <a:latin typeface="Arial MT"/>
                          <a:cs typeface="Arial MT"/>
                        </a:rPr>
                        <a:t>a</a:t>
                      </a:r>
                      <a:r>
                        <a:rPr sz="1400" dirty="0">
                          <a:latin typeface="Arial MT"/>
                          <a:cs typeface="Arial MT"/>
                        </a:rPr>
                        <a:t> </a:t>
                      </a:r>
                      <a:r>
                        <a:rPr sz="1400" spc="-5" dirty="0">
                          <a:latin typeface="Arial MT"/>
                          <a:cs typeface="Arial MT"/>
                        </a:rPr>
                        <a:t>dismounted</a:t>
                      </a:r>
                      <a:r>
                        <a:rPr sz="1400" spc="-20" dirty="0">
                          <a:latin typeface="Arial MT"/>
                          <a:cs typeface="Arial MT"/>
                        </a:rPr>
                        <a:t> </a:t>
                      </a:r>
                      <a:r>
                        <a:rPr sz="1400" spc="-5" dirty="0">
                          <a:latin typeface="Arial MT"/>
                          <a:cs typeface="Arial MT"/>
                        </a:rPr>
                        <a:t>IED</a:t>
                      </a:r>
                      <a:r>
                        <a:rPr sz="1400" spc="10" dirty="0">
                          <a:latin typeface="Arial MT"/>
                          <a:cs typeface="Arial MT"/>
                        </a:rPr>
                        <a:t> </a:t>
                      </a:r>
                      <a:r>
                        <a:rPr sz="1400" spc="-5" dirty="0">
                          <a:latin typeface="Arial MT"/>
                          <a:cs typeface="Arial MT"/>
                        </a:rPr>
                        <a:t>attack</a:t>
                      </a:r>
                      <a:endParaRPr sz="1400">
                        <a:latin typeface="Arial MT"/>
                        <a:cs typeface="Arial MT"/>
                      </a:endParaRPr>
                    </a:p>
                    <a:p>
                      <a:pPr marL="412750" marR="269240" indent="-222885">
                        <a:lnSpc>
                          <a:spcPct val="100000"/>
                        </a:lnSpc>
                        <a:spcBef>
                          <a:spcPts val="600"/>
                        </a:spcBef>
                        <a:buClr>
                          <a:srgbClr val="921828"/>
                        </a:buClr>
                        <a:buFont typeface="Calibri"/>
                        <a:buChar char="▪"/>
                        <a:tabLst>
                          <a:tab pos="412750" algn="l"/>
                          <a:tab pos="413384" algn="l"/>
                        </a:tabLst>
                      </a:pPr>
                      <a:r>
                        <a:rPr sz="1400" spc="-5" dirty="0">
                          <a:latin typeface="Arial MT"/>
                          <a:cs typeface="Arial MT"/>
                        </a:rPr>
                        <a:t>Gunshot wound or penetrating shrapnel to chest, </a:t>
                      </a:r>
                      <a:r>
                        <a:rPr sz="1400" spc="-375" dirty="0">
                          <a:latin typeface="Arial MT"/>
                          <a:cs typeface="Arial MT"/>
                        </a:rPr>
                        <a:t> </a:t>
                      </a:r>
                      <a:r>
                        <a:rPr sz="1400" spc="-5" dirty="0">
                          <a:latin typeface="Arial MT"/>
                          <a:cs typeface="Arial MT"/>
                        </a:rPr>
                        <a:t>abdomen,</a:t>
                      </a:r>
                      <a:r>
                        <a:rPr sz="1400" spc="-30" dirty="0">
                          <a:latin typeface="Arial MT"/>
                          <a:cs typeface="Arial MT"/>
                        </a:rPr>
                        <a:t> </a:t>
                      </a:r>
                      <a:r>
                        <a:rPr sz="1400" spc="-5" dirty="0">
                          <a:latin typeface="Arial MT"/>
                          <a:cs typeface="Arial MT"/>
                        </a:rPr>
                        <a:t>or</a:t>
                      </a:r>
                      <a:r>
                        <a:rPr sz="1400" spc="-10" dirty="0">
                          <a:latin typeface="Arial MT"/>
                          <a:cs typeface="Arial MT"/>
                        </a:rPr>
                        <a:t> </a:t>
                      </a:r>
                      <a:r>
                        <a:rPr sz="1400" spc="-5" dirty="0">
                          <a:latin typeface="Arial MT"/>
                          <a:cs typeface="Arial MT"/>
                        </a:rPr>
                        <a:t>pelvis</a:t>
                      </a:r>
                      <a:endParaRPr sz="1400">
                        <a:latin typeface="Arial MT"/>
                        <a:cs typeface="Arial MT"/>
                      </a:endParaRPr>
                    </a:p>
                  </a:txBody>
                  <a:tcPr marL="0" marR="0" marT="175260" marB="0">
                    <a:lnL w="12700">
                      <a:solidFill>
                        <a:srgbClr val="000000"/>
                      </a:solidFill>
                      <a:prstDash val="solid"/>
                    </a:lnL>
                    <a:lnR w="12700">
                      <a:solidFill>
                        <a:srgbClr val="000000"/>
                      </a:solidFill>
                      <a:prstDash val="solid"/>
                    </a:lnR>
                    <a:lnT w="12700">
                      <a:solidFill>
                        <a:srgbClr val="000000"/>
                      </a:solidFill>
                      <a:prstDash val="solid"/>
                    </a:lnT>
                  </a:tcPr>
                </a:tc>
                <a:tc hMerge="1">
                  <a:txBody>
                    <a:bodyPr/>
                    <a:lstStyle/>
                    <a:p>
                      <a:endParaRPr/>
                    </a:p>
                  </a:txBody>
                  <a:tcPr marL="0" marR="0" marT="0" marB="0"/>
                </a:tc>
                <a:tc hMerge="1">
                  <a:txBody>
                    <a:bodyPr/>
                    <a:lstStyle/>
                    <a:p>
                      <a:endParaRPr/>
                    </a:p>
                  </a:txBody>
                  <a:tcPr marL="0" marR="0" marT="0" marB="0"/>
                </a:tc>
                <a:tc rowSpan="2">
                  <a:txBody>
                    <a:bodyPr/>
                    <a:lstStyle/>
                    <a:p>
                      <a:pPr>
                        <a:lnSpc>
                          <a:spcPct val="100000"/>
                        </a:lnSpc>
                      </a:pPr>
                      <a:endParaRPr sz="1200">
                        <a:latin typeface="Times New Roman"/>
                        <a:cs typeface="Times New Roman"/>
                      </a:endParaRPr>
                    </a:p>
                    <a:p>
                      <a:pPr marL="412115" marR="480059" indent="-222885">
                        <a:lnSpc>
                          <a:spcPct val="100000"/>
                        </a:lnSpc>
                        <a:buClr>
                          <a:srgbClr val="921828"/>
                        </a:buClr>
                        <a:buFont typeface="Calibri"/>
                        <a:buChar char="▪"/>
                        <a:tabLst>
                          <a:tab pos="412115" algn="l"/>
                          <a:tab pos="412750" algn="l"/>
                        </a:tabLst>
                      </a:pPr>
                      <a:r>
                        <a:rPr sz="1400" spc="-5" dirty="0">
                          <a:latin typeface="Arial MT"/>
                          <a:cs typeface="Arial MT"/>
                        </a:rPr>
                        <a:t>Isolated, open extremity fracture </a:t>
                      </a:r>
                      <a:r>
                        <a:rPr sz="1400" spc="-375" dirty="0">
                          <a:latin typeface="Arial MT"/>
                          <a:cs typeface="Arial MT"/>
                        </a:rPr>
                        <a:t> </a:t>
                      </a:r>
                      <a:r>
                        <a:rPr sz="1400" spc="-5" dirty="0">
                          <a:latin typeface="Arial MT"/>
                          <a:cs typeface="Arial MT"/>
                        </a:rPr>
                        <a:t>with</a:t>
                      </a:r>
                      <a:r>
                        <a:rPr sz="1400" spc="-10" dirty="0">
                          <a:latin typeface="Arial MT"/>
                          <a:cs typeface="Arial MT"/>
                        </a:rPr>
                        <a:t> </a:t>
                      </a:r>
                      <a:r>
                        <a:rPr sz="1400" spc="-5" dirty="0">
                          <a:latin typeface="Arial MT"/>
                          <a:cs typeface="Arial MT"/>
                        </a:rPr>
                        <a:t>bleeding</a:t>
                      </a:r>
                      <a:r>
                        <a:rPr sz="1400" spc="-25" dirty="0">
                          <a:latin typeface="Arial MT"/>
                          <a:cs typeface="Arial MT"/>
                        </a:rPr>
                        <a:t> </a:t>
                      </a:r>
                      <a:r>
                        <a:rPr sz="1400" spc="-5" dirty="0">
                          <a:latin typeface="Arial MT"/>
                          <a:cs typeface="Arial MT"/>
                        </a:rPr>
                        <a:t>controlled</a:t>
                      </a:r>
                      <a:endParaRPr sz="1400">
                        <a:latin typeface="Arial MT"/>
                        <a:cs typeface="Arial MT"/>
                      </a:endParaRPr>
                    </a:p>
                    <a:p>
                      <a:pPr marL="412115" marR="655320" indent="-222885">
                        <a:lnSpc>
                          <a:spcPct val="100000"/>
                        </a:lnSpc>
                        <a:spcBef>
                          <a:spcPts val="600"/>
                        </a:spcBef>
                        <a:buClr>
                          <a:srgbClr val="921828"/>
                        </a:buClr>
                        <a:buFont typeface="Calibri"/>
                        <a:buChar char="▪"/>
                        <a:tabLst>
                          <a:tab pos="412115" algn="l"/>
                          <a:tab pos="412750" algn="l"/>
                        </a:tabLst>
                      </a:pPr>
                      <a:r>
                        <a:rPr sz="1400" spc="-5" dirty="0">
                          <a:latin typeface="Arial MT"/>
                          <a:cs typeface="Arial MT"/>
                        </a:rPr>
                        <a:t>Any casualty with a tourniquet </a:t>
                      </a:r>
                      <a:r>
                        <a:rPr sz="1400" spc="-375" dirty="0">
                          <a:latin typeface="Arial MT"/>
                          <a:cs typeface="Arial MT"/>
                        </a:rPr>
                        <a:t> </a:t>
                      </a:r>
                      <a:r>
                        <a:rPr sz="1400" spc="-5" dirty="0">
                          <a:latin typeface="Arial MT"/>
                          <a:cs typeface="Arial MT"/>
                        </a:rPr>
                        <a:t>in</a:t>
                      </a:r>
                      <a:r>
                        <a:rPr sz="1400" spc="-10" dirty="0">
                          <a:latin typeface="Arial MT"/>
                          <a:cs typeface="Arial MT"/>
                        </a:rPr>
                        <a:t> </a:t>
                      </a:r>
                      <a:r>
                        <a:rPr sz="1400" spc="-5" dirty="0">
                          <a:latin typeface="Arial MT"/>
                          <a:cs typeface="Arial MT"/>
                        </a:rPr>
                        <a:t>place</a:t>
                      </a:r>
                      <a:endParaRPr sz="1400">
                        <a:latin typeface="Arial MT"/>
                        <a:cs typeface="Arial MT"/>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76607">
                      <a:solidFill>
                        <a:srgbClr val="FFFFFF"/>
                      </a:solidFill>
                      <a:prstDash val="solid"/>
                    </a:lnB>
                  </a:tcPr>
                </a:tc>
                <a:tc rowSpan="2">
                  <a:txBody>
                    <a:bodyPr/>
                    <a:lstStyle/>
                    <a:p>
                      <a:pPr marL="412750" indent="-223520">
                        <a:lnSpc>
                          <a:spcPct val="100000"/>
                        </a:lnSpc>
                        <a:spcBef>
                          <a:spcPts val="1380"/>
                        </a:spcBef>
                        <a:buClr>
                          <a:srgbClr val="921828"/>
                        </a:buClr>
                        <a:buFont typeface="Calibri"/>
                        <a:buChar char="▪"/>
                        <a:tabLst>
                          <a:tab pos="412750" algn="l"/>
                          <a:tab pos="413384" algn="l"/>
                        </a:tabLst>
                      </a:pPr>
                      <a:r>
                        <a:rPr sz="1400" spc="-5" dirty="0">
                          <a:latin typeface="Arial MT"/>
                          <a:cs typeface="Arial MT"/>
                        </a:rPr>
                        <a:t>Concussion</a:t>
                      </a:r>
                      <a:endParaRPr sz="1400">
                        <a:latin typeface="Arial MT"/>
                        <a:cs typeface="Arial MT"/>
                      </a:endParaRPr>
                    </a:p>
                    <a:p>
                      <a:pPr marL="412750">
                        <a:lnSpc>
                          <a:spcPct val="100000"/>
                        </a:lnSpc>
                      </a:pPr>
                      <a:r>
                        <a:rPr sz="1400" spc="-5" dirty="0">
                          <a:latin typeface="Arial MT"/>
                          <a:cs typeface="Arial MT"/>
                        </a:rPr>
                        <a:t>(mild</a:t>
                      </a:r>
                      <a:r>
                        <a:rPr sz="1400" spc="-15" dirty="0">
                          <a:latin typeface="Arial MT"/>
                          <a:cs typeface="Arial MT"/>
                        </a:rPr>
                        <a:t> </a:t>
                      </a:r>
                      <a:r>
                        <a:rPr sz="1400" spc="-5" dirty="0">
                          <a:latin typeface="Arial MT"/>
                          <a:cs typeface="Arial MT"/>
                        </a:rPr>
                        <a:t>traumatic</a:t>
                      </a:r>
                      <a:r>
                        <a:rPr sz="1400" spc="-20" dirty="0">
                          <a:latin typeface="Arial MT"/>
                          <a:cs typeface="Arial MT"/>
                        </a:rPr>
                        <a:t> </a:t>
                      </a:r>
                      <a:r>
                        <a:rPr sz="1400" spc="-5" dirty="0">
                          <a:latin typeface="Arial MT"/>
                          <a:cs typeface="Arial MT"/>
                        </a:rPr>
                        <a:t>brain</a:t>
                      </a:r>
                      <a:r>
                        <a:rPr sz="1400" spc="-25" dirty="0">
                          <a:latin typeface="Arial MT"/>
                          <a:cs typeface="Arial MT"/>
                        </a:rPr>
                        <a:t> </a:t>
                      </a:r>
                      <a:r>
                        <a:rPr sz="1400" spc="-5" dirty="0">
                          <a:latin typeface="Arial MT"/>
                          <a:cs typeface="Arial MT"/>
                        </a:rPr>
                        <a:t>injury)</a:t>
                      </a:r>
                      <a:endParaRPr sz="1400">
                        <a:latin typeface="Arial MT"/>
                        <a:cs typeface="Arial MT"/>
                      </a:endParaRPr>
                    </a:p>
                    <a:p>
                      <a:pPr marL="412750" marR="320675" indent="-222885">
                        <a:lnSpc>
                          <a:spcPct val="100000"/>
                        </a:lnSpc>
                        <a:spcBef>
                          <a:spcPts val="605"/>
                        </a:spcBef>
                        <a:buClr>
                          <a:srgbClr val="921828"/>
                        </a:buClr>
                        <a:buFont typeface="Calibri"/>
                        <a:buChar char="▪"/>
                        <a:tabLst>
                          <a:tab pos="412750" algn="l"/>
                          <a:tab pos="413384" algn="l"/>
                        </a:tabLst>
                      </a:pPr>
                      <a:r>
                        <a:rPr sz="1400" spc="-5" dirty="0">
                          <a:latin typeface="Arial MT"/>
                          <a:cs typeface="Arial MT"/>
                        </a:rPr>
                        <a:t>Gunshot wound to extremity - </a:t>
                      </a:r>
                      <a:r>
                        <a:rPr sz="1400" dirty="0">
                          <a:latin typeface="Arial MT"/>
                          <a:cs typeface="Arial MT"/>
                        </a:rPr>
                        <a:t> </a:t>
                      </a:r>
                      <a:r>
                        <a:rPr sz="1400" spc="-5" dirty="0">
                          <a:latin typeface="Arial MT"/>
                          <a:cs typeface="Arial MT"/>
                        </a:rPr>
                        <a:t>bleeding</a:t>
                      </a:r>
                      <a:r>
                        <a:rPr sz="1400" spc="-30" dirty="0">
                          <a:latin typeface="Arial MT"/>
                          <a:cs typeface="Arial MT"/>
                        </a:rPr>
                        <a:t> </a:t>
                      </a:r>
                      <a:r>
                        <a:rPr sz="1400" spc="-5" dirty="0">
                          <a:latin typeface="Arial MT"/>
                          <a:cs typeface="Arial MT"/>
                        </a:rPr>
                        <a:t>controlled</a:t>
                      </a:r>
                      <a:r>
                        <a:rPr sz="1400" spc="-25" dirty="0">
                          <a:latin typeface="Arial MT"/>
                          <a:cs typeface="Arial MT"/>
                        </a:rPr>
                        <a:t> </a:t>
                      </a:r>
                      <a:r>
                        <a:rPr sz="1400" spc="-5" dirty="0">
                          <a:latin typeface="Arial MT"/>
                          <a:cs typeface="Arial MT"/>
                        </a:rPr>
                        <a:t>with tourniquet</a:t>
                      </a:r>
                      <a:endParaRPr sz="1400">
                        <a:latin typeface="Arial MT"/>
                        <a:cs typeface="Arial MT"/>
                      </a:endParaRPr>
                    </a:p>
                  </a:txBody>
                  <a:tcPr marL="0" marR="0" marT="175260" marB="0">
                    <a:lnL w="12700">
                      <a:solidFill>
                        <a:srgbClr val="000000"/>
                      </a:solidFill>
                      <a:prstDash val="solid"/>
                    </a:lnL>
                    <a:lnR w="28575">
                      <a:solidFill>
                        <a:srgbClr val="000000"/>
                      </a:solidFill>
                      <a:prstDash val="solid"/>
                    </a:lnR>
                    <a:lnT w="12700">
                      <a:solidFill>
                        <a:srgbClr val="000000"/>
                      </a:solidFill>
                      <a:prstDash val="solid"/>
                    </a:lnT>
                    <a:lnB w="76607">
                      <a:solidFill>
                        <a:srgbClr val="FFFFFF"/>
                      </a:solidFill>
                      <a:prstDash val="solid"/>
                    </a:lnB>
                  </a:tcPr>
                </a:tc>
                <a:extLst>
                  <a:ext uri="{0D108BD9-81ED-4DB2-BD59-A6C34878D82A}">
                    <a16:rowId xmlns:a16="http://schemas.microsoft.com/office/drawing/2014/main" val="10002"/>
                  </a:ext>
                </a:extLst>
              </a:tr>
              <a:tr h="254305">
                <a:tc vMerge="1">
                  <a:txBody>
                    <a:bodyPr/>
                    <a:lstStyle/>
                    <a:p>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76607">
                      <a:solidFill>
                        <a:srgbClr val="FFFFFF"/>
                      </a:solidFill>
                      <a:prstDash val="solid"/>
                    </a:lnB>
                    <a:solidFill>
                      <a:srgbClr val="DFDFDF"/>
                    </a:solidFill>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B w="76607">
                      <a:solidFill>
                        <a:srgbClr val="FFFFFF"/>
                      </a:solidFill>
                      <a:prstDash val="solid"/>
                    </a:lnB>
                  </a:tcPr>
                </a:tc>
                <a:tc>
                  <a:txBody>
                    <a:bodyPr/>
                    <a:lstStyle/>
                    <a:p>
                      <a:pPr marR="20320" algn="r">
                        <a:lnSpc>
                          <a:spcPct val="100000"/>
                        </a:lnSpc>
                        <a:spcBef>
                          <a:spcPts val="60"/>
                        </a:spcBef>
                      </a:pPr>
                      <a:r>
                        <a:rPr sz="1400" dirty="0">
                          <a:solidFill>
                            <a:srgbClr val="921828"/>
                          </a:solidFill>
                          <a:latin typeface="Calibri"/>
                          <a:cs typeface="Calibri"/>
                        </a:rPr>
                        <a:t>▪</a:t>
                      </a:r>
                      <a:endParaRPr sz="1400">
                        <a:latin typeface="Calibri"/>
                        <a:cs typeface="Calibri"/>
                      </a:endParaRPr>
                    </a:p>
                  </a:txBody>
                  <a:tcPr marL="0" marR="0" marT="7620" marB="0">
                    <a:lnB w="76607">
                      <a:solidFill>
                        <a:srgbClr val="FFFFFF"/>
                      </a:solidFill>
                      <a:prstDash val="solid"/>
                    </a:lnB>
                    <a:solidFill>
                      <a:srgbClr val="CD9146"/>
                    </a:solidFill>
                  </a:tcPr>
                </a:tc>
                <a:tc>
                  <a:txBody>
                    <a:bodyPr/>
                    <a:lstStyle/>
                    <a:p>
                      <a:pPr marL="130810">
                        <a:lnSpc>
                          <a:spcPct val="100000"/>
                        </a:lnSpc>
                        <a:spcBef>
                          <a:spcPts val="60"/>
                        </a:spcBef>
                      </a:pPr>
                      <a:r>
                        <a:rPr sz="1400" spc="-5" dirty="0">
                          <a:latin typeface="Arial MT"/>
                          <a:cs typeface="Arial MT"/>
                        </a:rPr>
                        <a:t>Any</a:t>
                      </a:r>
                      <a:r>
                        <a:rPr sz="1400" spc="5" dirty="0">
                          <a:latin typeface="Arial MT"/>
                          <a:cs typeface="Arial MT"/>
                        </a:rPr>
                        <a:t> </a:t>
                      </a:r>
                      <a:r>
                        <a:rPr sz="1400" spc="-5" dirty="0">
                          <a:latin typeface="Arial MT"/>
                          <a:cs typeface="Arial MT"/>
                        </a:rPr>
                        <a:t>casualty</a:t>
                      </a:r>
                      <a:r>
                        <a:rPr sz="1400" spc="-20" dirty="0">
                          <a:latin typeface="Arial MT"/>
                          <a:cs typeface="Arial MT"/>
                        </a:rPr>
                        <a:t> </a:t>
                      </a:r>
                      <a:r>
                        <a:rPr sz="1400" spc="-5" dirty="0">
                          <a:latin typeface="Arial MT"/>
                          <a:cs typeface="Arial MT"/>
                        </a:rPr>
                        <a:t>with</a:t>
                      </a:r>
                      <a:r>
                        <a:rPr sz="1400" spc="5" dirty="0">
                          <a:latin typeface="Arial MT"/>
                          <a:cs typeface="Arial MT"/>
                        </a:rPr>
                        <a:t> </a:t>
                      </a:r>
                      <a:r>
                        <a:rPr sz="1400" spc="-5" dirty="0">
                          <a:latin typeface="Arial MT"/>
                          <a:cs typeface="Arial MT"/>
                        </a:rPr>
                        <a:t>ongoing</a:t>
                      </a:r>
                      <a:r>
                        <a:rPr sz="1400" spc="-25" dirty="0">
                          <a:latin typeface="Arial MT"/>
                          <a:cs typeface="Arial MT"/>
                        </a:rPr>
                        <a:t> </a:t>
                      </a:r>
                      <a:r>
                        <a:rPr sz="1400" spc="-5" dirty="0">
                          <a:latin typeface="Arial MT"/>
                          <a:cs typeface="Arial MT"/>
                        </a:rPr>
                        <a:t>airway difficulty</a:t>
                      </a:r>
                      <a:endParaRPr sz="1400">
                        <a:latin typeface="Arial MT"/>
                        <a:cs typeface="Arial MT"/>
                      </a:endParaRPr>
                    </a:p>
                  </a:txBody>
                  <a:tcPr marL="0" marR="0" marT="7620" marB="0">
                    <a:lnR w="12700">
                      <a:solidFill>
                        <a:srgbClr val="000000"/>
                      </a:solidFill>
                      <a:prstDash val="solid"/>
                    </a:lnR>
                    <a:lnB w="76607">
                      <a:solidFill>
                        <a:srgbClr val="FFFFFF"/>
                      </a:solidFill>
                      <a:prstDash val="solid"/>
                    </a:lnB>
                  </a:tcPr>
                </a:tc>
                <a:tc vMerge="1">
                  <a:txBody>
                    <a:bodyPr/>
                    <a:lstStyle/>
                    <a:p>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76607">
                      <a:solidFill>
                        <a:srgbClr val="FFFFFF"/>
                      </a:solidFill>
                      <a:prstDash val="solid"/>
                    </a:lnB>
                  </a:tcPr>
                </a:tc>
                <a:tc vMerge="1">
                  <a:txBody>
                    <a:bodyPr/>
                    <a:lstStyle/>
                    <a:p>
                      <a:endParaRPr/>
                    </a:p>
                  </a:txBody>
                  <a:tcPr marL="0" marR="0" marT="175260" marB="0">
                    <a:lnL w="12700">
                      <a:solidFill>
                        <a:srgbClr val="000000"/>
                      </a:solidFill>
                      <a:prstDash val="solid"/>
                    </a:lnL>
                    <a:lnR w="28575">
                      <a:solidFill>
                        <a:srgbClr val="000000"/>
                      </a:solidFill>
                      <a:prstDash val="solid"/>
                    </a:lnR>
                    <a:lnT w="12700">
                      <a:solidFill>
                        <a:srgbClr val="000000"/>
                      </a:solidFill>
                      <a:prstDash val="solid"/>
                    </a:lnT>
                    <a:lnB w="76607">
                      <a:solidFill>
                        <a:srgbClr val="FFFFFF"/>
                      </a:solidFill>
                      <a:prstDash val="solid"/>
                    </a:lnB>
                  </a:tcPr>
                </a:tc>
                <a:extLst>
                  <a:ext uri="{0D108BD9-81ED-4DB2-BD59-A6C34878D82A}">
                    <a16:rowId xmlns:a16="http://schemas.microsoft.com/office/drawing/2014/main" val="10003"/>
                  </a:ext>
                </a:extLst>
              </a:tr>
              <a:tr h="289940">
                <a:tc>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12700">
                      <a:solidFill>
                        <a:srgbClr val="000000"/>
                      </a:solidFill>
                      <a:prstDash val="solid"/>
                    </a:lnR>
                    <a:lnT w="76607">
                      <a:solidFill>
                        <a:srgbClr val="FFFFFF"/>
                      </a:solidFill>
                      <a:prstDash val="solid"/>
                    </a:lnT>
                    <a:lnB w="76200">
                      <a:solidFill>
                        <a:srgbClr val="FFFFFF"/>
                      </a:solidFill>
                      <a:prstDash val="solid"/>
                    </a:lnB>
                    <a:solidFill>
                      <a:srgbClr val="DFDFDF"/>
                    </a:solidFill>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T w="76607">
                      <a:solidFill>
                        <a:srgbClr val="FFFFFF"/>
                      </a:solidFill>
                      <a:prstDash val="solid"/>
                    </a:lnT>
                    <a:lnB w="76200">
                      <a:solidFill>
                        <a:srgbClr val="FFFFFF"/>
                      </a:solidFill>
                      <a:prstDash val="solid"/>
                    </a:lnB>
                  </a:tcPr>
                </a:tc>
                <a:tc>
                  <a:txBody>
                    <a:bodyPr/>
                    <a:lstStyle/>
                    <a:p>
                      <a:pPr marR="20320" algn="r">
                        <a:lnSpc>
                          <a:spcPct val="100000"/>
                        </a:lnSpc>
                        <a:spcBef>
                          <a:spcPts val="340"/>
                        </a:spcBef>
                      </a:pPr>
                      <a:r>
                        <a:rPr sz="1400" dirty="0">
                          <a:solidFill>
                            <a:srgbClr val="921828"/>
                          </a:solidFill>
                          <a:latin typeface="Calibri"/>
                          <a:cs typeface="Calibri"/>
                        </a:rPr>
                        <a:t>▪</a:t>
                      </a:r>
                      <a:endParaRPr sz="1400">
                        <a:latin typeface="Calibri"/>
                        <a:cs typeface="Calibri"/>
                      </a:endParaRPr>
                    </a:p>
                  </a:txBody>
                  <a:tcPr marL="0" marR="0" marT="43180" marB="0">
                    <a:lnT w="76607">
                      <a:solidFill>
                        <a:srgbClr val="FFFFFF"/>
                      </a:solidFill>
                      <a:prstDash val="solid"/>
                    </a:lnT>
                    <a:lnB w="76200">
                      <a:solidFill>
                        <a:srgbClr val="FFFFFF"/>
                      </a:solidFill>
                      <a:prstDash val="solid"/>
                    </a:lnB>
                    <a:solidFill>
                      <a:srgbClr val="CD9146"/>
                    </a:solidFill>
                  </a:tcPr>
                </a:tc>
                <a:tc>
                  <a:txBody>
                    <a:bodyPr/>
                    <a:lstStyle/>
                    <a:p>
                      <a:pPr marL="130810">
                        <a:lnSpc>
                          <a:spcPct val="100000"/>
                        </a:lnSpc>
                        <a:spcBef>
                          <a:spcPts val="340"/>
                        </a:spcBef>
                      </a:pPr>
                      <a:r>
                        <a:rPr sz="1400" spc="-5" dirty="0">
                          <a:latin typeface="Arial MT"/>
                          <a:cs typeface="Arial MT"/>
                        </a:rPr>
                        <a:t>Any</a:t>
                      </a:r>
                      <a:r>
                        <a:rPr sz="1400" spc="5" dirty="0">
                          <a:latin typeface="Arial MT"/>
                          <a:cs typeface="Arial MT"/>
                        </a:rPr>
                        <a:t> </a:t>
                      </a:r>
                      <a:r>
                        <a:rPr sz="1400" spc="-5" dirty="0">
                          <a:latin typeface="Arial MT"/>
                          <a:cs typeface="Arial MT"/>
                        </a:rPr>
                        <a:t>casualty</a:t>
                      </a:r>
                      <a:r>
                        <a:rPr sz="1400" spc="-15" dirty="0">
                          <a:latin typeface="Arial MT"/>
                          <a:cs typeface="Arial MT"/>
                        </a:rPr>
                        <a:t> </a:t>
                      </a:r>
                      <a:r>
                        <a:rPr sz="1400" spc="-5" dirty="0">
                          <a:latin typeface="Arial MT"/>
                          <a:cs typeface="Arial MT"/>
                        </a:rPr>
                        <a:t>with</a:t>
                      </a:r>
                      <a:r>
                        <a:rPr sz="1400" spc="10" dirty="0">
                          <a:latin typeface="Arial MT"/>
                          <a:cs typeface="Arial MT"/>
                        </a:rPr>
                        <a:t> </a:t>
                      </a:r>
                      <a:r>
                        <a:rPr sz="1400" spc="-5" dirty="0">
                          <a:latin typeface="Arial MT"/>
                          <a:cs typeface="Arial MT"/>
                        </a:rPr>
                        <a:t>ongoing</a:t>
                      </a:r>
                      <a:r>
                        <a:rPr sz="1400" spc="-25" dirty="0">
                          <a:latin typeface="Arial MT"/>
                          <a:cs typeface="Arial MT"/>
                        </a:rPr>
                        <a:t> </a:t>
                      </a:r>
                      <a:r>
                        <a:rPr sz="1400" spc="-5" dirty="0">
                          <a:latin typeface="Arial MT"/>
                          <a:cs typeface="Arial MT"/>
                        </a:rPr>
                        <a:t>respiratory</a:t>
                      </a:r>
                      <a:r>
                        <a:rPr sz="1400" spc="-15" dirty="0">
                          <a:latin typeface="Arial MT"/>
                          <a:cs typeface="Arial MT"/>
                        </a:rPr>
                        <a:t> </a:t>
                      </a:r>
                      <a:r>
                        <a:rPr sz="1400" spc="-5" dirty="0">
                          <a:latin typeface="Arial MT"/>
                          <a:cs typeface="Arial MT"/>
                        </a:rPr>
                        <a:t>difficulty</a:t>
                      </a:r>
                      <a:endParaRPr sz="1400">
                        <a:latin typeface="Arial MT"/>
                        <a:cs typeface="Arial MT"/>
                      </a:endParaRPr>
                    </a:p>
                  </a:txBody>
                  <a:tcPr marL="0" marR="0" marT="43180" marB="0">
                    <a:lnR w="12700">
                      <a:solidFill>
                        <a:srgbClr val="000000"/>
                      </a:solidFill>
                      <a:prstDash val="solid"/>
                    </a:lnR>
                    <a:lnT w="76607">
                      <a:solidFill>
                        <a:srgbClr val="FFFFFF"/>
                      </a:solidFill>
                      <a:prstDash val="solid"/>
                    </a:lnT>
                    <a:lnB w="76200">
                      <a:solidFill>
                        <a:srgbClr val="FFFFFF"/>
                      </a:solidFill>
                      <a:prstDash val="solid"/>
                    </a:lnB>
                  </a:tcPr>
                </a:tc>
                <a:tc>
                  <a:txBody>
                    <a:bodyPr/>
                    <a:lstStyle/>
                    <a:p>
                      <a:pPr marL="412115" indent="-222885">
                        <a:lnSpc>
                          <a:spcPts val="1420"/>
                        </a:lnSpc>
                        <a:buClr>
                          <a:srgbClr val="921828"/>
                        </a:buClr>
                        <a:buFont typeface="Calibri"/>
                        <a:buChar char="▪"/>
                        <a:tabLst>
                          <a:tab pos="412115" algn="l"/>
                          <a:tab pos="412750" algn="l"/>
                        </a:tabLst>
                      </a:pPr>
                      <a:r>
                        <a:rPr sz="1400" spc="-5" dirty="0">
                          <a:latin typeface="Arial MT"/>
                          <a:cs typeface="Arial MT"/>
                        </a:rPr>
                        <a:t>Penetrating</a:t>
                      </a:r>
                      <a:r>
                        <a:rPr sz="1400" spc="-30" dirty="0">
                          <a:latin typeface="Arial MT"/>
                          <a:cs typeface="Arial MT"/>
                        </a:rPr>
                        <a:t> </a:t>
                      </a:r>
                      <a:r>
                        <a:rPr sz="1400" spc="-5" dirty="0">
                          <a:latin typeface="Arial MT"/>
                          <a:cs typeface="Arial MT"/>
                        </a:rPr>
                        <a:t>or</a:t>
                      </a:r>
                      <a:r>
                        <a:rPr sz="1400" spc="-15" dirty="0">
                          <a:latin typeface="Arial MT"/>
                          <a:cs typeface="Arial MT"/>
                        </a:rPr>
                        <a:t> </a:t>
                      </a:r>
                      <a:r>
                        <a:rPr sz="1400" spc="-5" dirty="0">
                          <a:latin typeface="Arial MT"/>
                          <a:cs typeface="Arial MT"/>
                        </a:rPr>
                        <a:t>other</a:t>
                      </a:r>
                      <a:r>
                        <a:rPr sz="1400" spc="-30" dirty="0">
                          <a:latin typeface="Arial MT"/>
                          <a:cs typeface="Arial MT"/>
                        </a:rPr>
                        <a:t> </a:t>
                      </a:r>
                      <a:r>
                        <a:rPr sz="1400" spc="-5" dirty="0">
                          <a:latin typeface="Arial MT"/>
                          <a:cs typeface="Arial MT"/>
                        </a:rPr>
                        <a:t>serious</a:t>
                      </a:r>
                      <a:endParaRPr sz="1400">
                        <a:latin typeface="Arial MT"/>
                        <a:cs typeface="Arial MT"/>
                      </a:endParaRPr>
                    </a:p>
                  </a:txBody>
                  <a:tcPr marL="0" marR="0" marT="0" marB="0">
                    <a:lnL w="12700">
                      <a:solidFill>
                        <a:srgbClr val="000000"/>
                      </a:solidFill>
                      <a:prstDash val="solid"/>
                    </a:lnL>
                    <a:lnR w="12700">
                      <a:solidFill>
                        <a:srgbClr val="000000"/>
                      </a:solidFill>
                      <a:prstDash val="solid"/>
                    </a:lnR>
                    <a:lnT w="76607">
                      <a:solidFill>
                        <a:srgbClr val="FFFFFF"/>
                      </a:solidFill>
                      <a:prstDash val="solid"/>
                    </a:lnT>
                    <a:lnB w="76200">
                      <a:solidFill>
                        <a:srgbClr val="FFFFFF"/>
                      </a:solidFill>
                      <a:prstDash val="solid"/>
                    </a:lnB>
                  </a:tcPr>
                </a:tc>
                <a:tc>
                  <a:txBody>
                    <a:bodyPr/>
                    <a:lstStyle/>
                    <a:p>
                      <a:pPr marL="412750" indent="-223520">
                        <a:lnSpc>
                          <a:spcPts val="1425"/>
                        </a:lnSpc>
                        <a:buClr>
                          <a:srgbClr val="921828"/>
                        </a:buClr>
                        <a:buFont typeface="Calibri"/>
                        <a:buChar char="▪"/>
                        <a:tabLst>
                          <a:tab pos="412750" algn="l"/>
                          <a:tab pos="413384" algn="l"/>
                        </a:tabLst>
                      </a:pPr>
                      <a:r>
                        <a:rPr sz="1400" spc="-5" dirty="0">
                          <a:latin typeface="Arial MT"/>
                          <a:cs typeface="Arial MT"/>
                        </a:rPr>
                        <a:t>Minor</a:t>
                      </a:r>
                      <a:r>
                        <a:rPr sz="1400" spc="-20" dirty="0">
                          <a:latin typeface="Arial MT"/>
                          <a:cs typeface="Arial MT"/>
                        </a:rPr>
                        <a:t> </a:t>
                      </a:r>
                      <a:r>
                        <a:rPr sz="1400" spc="-5" dirty="0">
                          <a:latin typeface="Arial MT"/>
                          <a:cs typeface="Arial MT"/>
                        </a:rPr>
                        <a:t>soft-tissue</a:t>
                      </a:r>
                      <a:r>
                        <a:rPr sz="1400" spc="-25" dirty="0">
                          <a:latin typeface="Arial MT"/>
                          <a:cs typeface="Arial MT"/>
                        </a:rPr>
                        <a:t> </a:t>
                      </a:r>
                      <a:r>
                        <a:rPr sz="1400" spc="-5" dirty="0">
                          <a:latin typeface="Arial MT"/>
                          <a:cs typeface="Arial MT"/>
                        </a:rPr>
                        <a:t>shrapnel</a:t>
                      </a:r>
                      <a:r>
                        <a:rPr sz="1400" spc="-20" dirty="0">
                          <a:latin typeface="Arial MT"/>
                          <a:cs typeface="Arial MT"/>
                        </a:rPr>
                        <a:t> </a:t>
                      </a:r>
                      <a:r>
                        <a:rPr sz="1400" spc="-5" dirty="0">
                          <a:latin typeface="Arial MT"/>
                          <a:cs typeface="Arial MT"/>
                        </a:rPr>
                        <a:t>injury</a:t>
                      </a:r>
                      <a:endParaRPr sz="1400">
                        <a:latin typeface="Arial MT"/>
                        <a:cs typeface="Arial MT"/>
                      </a:endParaRPr>
                    </a:p>
                  </a:txBody>
                  <a:tcPr marL="0" marR="0" marT="0" marB="0">
                    <a:lnL w="12700">
                      <a:solidFill>
                        <a:srgbClr val="000000"/>
                      </a:solidFill>
                      <a:prstDash val="solid"/>
                    </a:lnL>
                    <a:lnR w="28575">
                      <a:solidFill>
                        <a:srgbClr val="000000"/>
                      </a:solidFill>
                      <a:prstDash val="solid"/>
                    </a:lnR>
                    <a:lnT w="76607">
                      <a:solidFill>
                        <a:srgbClr val="FFFFFF"/>
                      </a:solidFill>
                      <a:prstDash val="solid"/>
                    </a:lnT>
                    <a:lnB w="76200">
                      <a:solidFill>
                        <a:srgbClr val="FFFFFF"/>
                      </a:solidFill>
                      <a:prstDash val="solid"/>
                    </a:lnB>
                  </a:tcPr>
                </a:tc>
                <a:extLst>
                  <a:ext uri="{0D108BD9-81ED-4DB2-BD59-A6C34878D82A}">
                    <a16:rowId xmlns:a16="http://schemas.microsoft.com/office/drawing/2014/main" val="10004"/>
                  </a:ext>
                </a:extLst>
              </a:tr>
              <a:tr h="287654">
                <a:tc>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solidFill>
                      <a:srgbClr val="DFDFDF"/>
                    </a:solidFill>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T w="76200">
                      <a:solidFill>
                        <a:srgbClr val="FFFFFF"/>
                      </a:solidFill>
                      <a:prstDash val="solid"/>
                    </a:lnT>
                    <a:lnB w="76200">
                      <a:solidFill>
                        <a:srgbClr val="FFFFFF"/>
                      </a:solidFill>
                      <a:prstDash val="solid"/>
                    </a:lnB>
                  </a:tcPr>
                </a:tc>
                <a:tc>
                  <a:txBody>
                    <a:bodyPr/>
                    <a:lstStyle/>
                    <a:p>
                      <a:pPr marR="20320" algn="r">
                        <a:lnSpc>
                          <a:spcPct val="100000"/>
                        </a:lnSpc>
                        <a:spcBef>
                          <a:spcPts val="335"/>
                        </a:spcBef>
                      </a:pPr>
                      <a:r>
                        <a:rPr sz="1400" dirty="0">
                          <a:solidFill>
                            <a:srgbClr val="921828"/>
                          </a:solidFill>
                          <a:latin typeface="Calibri"/>
                          <a:cs typeface="Calibri"/>
                        </a:rPr>
                        <a:t>▪</a:t>
                      </a:r>
                      <a:endParaRPr sz="1400">
                        <a:latin typeface="Calibri"/>
                        <a:cs typeface="Calibri"/>
                      </a:endParaRPr>
                    </a:p>
                  </a:txBody>
                  <a:tcPr marL="0" marR="0" marT="42545" marB="0">
                    <a:lnT w="76200">
                      <a:solidFill>
                        <a:srgbClr val="FFFFFF"/>
                      </a:solidFill>
                      <a:prstDash val="solid"/>
                    </a:lnT>
                    <a:lnB w="76200">
                      <a:solidFill>
                        <a:srgbClr val="FFFFFF"/>
                      </a:solidFill>
                      <a:prstDash val="solid"/>
                    </a:lnB>
                    <a:solidFill>
                      <a:srgbClr val="CD9146"/>
                    </a:solidFill>
                  </a:tcPr>
                </a:tc>
                <a:tc>
                  <a:txBody>
                    <a:bodyPr/>
                    <a:lstStyle/>
                    <a:p>
                      <a:pPr marL="130810">
                        <a:lnSpc>
                          <a:spcPct val="100000"/>
                        </a:lnSpc>
                        <a:spcBef>
                          <a:spcPts val="335"/>
                        </a:spcBef>
                      </a:pPr>
                      <a:r>
                        <a:rPr sz="1400" spc="-5" dirty="0">
                          <a:latin typeface="Arial MT"/>
                          <a:cs typeface="Arial MT"/>
                        </a:rPr>
                        <a:t>Unconscious</a:t>
                      </a:r>
                      <a:r>
                        <a:rPr sz="1400" spc="-45" dirty="0">
                          <a:latin typeface="Arial MT"/>
                          <a:cs typeface="Arial MT"/>
                        </a:rPr>
                        <a:t> </a:t>
                      </a:r>
                      <a:r>
                        <a:rPr sz="1400" spc="-5" dirty="0">
                          <a:latin typeface="Arial MT"/>
                          <a:cs typeface="Arial MT"/>
                        </a:rPr>
                        <a:t>casualty</a:t>
                      </a:r>
                      <a:endParaRPr sz="1400">
                        <a:latin typeface="Arial MT"/>
                        <a:cs typeface="Arial MT"/>
                      </a:endParaRPr>
                    </a:p>
                  </a:txBody>
                  <a:tcPr marL="0" marR="0" marT="42545" marB="0">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marL="412115">
                        <a:lnSpc>
                          <a:spcPts val="819"/>
                        </a:lnSpc>
                      </a:pPr>
                      <a:r>
                        <a:rPr sz="1400" spc="-5" dirty="0">
                          <a:latin typeface="Arial MT"/>
                          <a:cs typeface="Arial MT"/>
                        </a:rPr>
                        <a:t>eye</a:t>
                      </a:r>
                      <a:r>
                        <a:rPr sz="1400" spc="-40" dirty="0">
                          <a:latin typeface="Arial MT"/>
                          <a:cs typeface="Arial MT"/>
                        </a:rPr>
                        <a:t> </a:t>
                      </a:r>
                      <a:r>
                        <a:rPr sz="1400" spc="-5" dirty="0">
                          <a:latin typeface="Arial MT"/>
                          <a:cs typeface="Arial MT"/>
                        </a:rPr>
                        <a:t>injury</a:t>
                      </a:r>
                      <a:endParaRPr sz="1400">
                        <a:latin typeface="Arial MT"/>
                        <a:cs typeface="Arial MT"/>
                      </a:endParaRPr>
                    </a:p>
                  </a:txBody>
                  <a:tcPr marL="0" marR="0" marT="0" marB="0">
                    <a:lnL w="12700">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marL="412750" indent="-223520">
                        <a:lnSpc>
                          <a:spcPts val="1420"/>
                        </a:lnSpc>
                        <a:buClr>
                          <a:srgbClr val="921828"/>
                        </a:buClr>
                        <a:buFont typeface="Calibri"/>
                        <a:buChar char="▪"/>
                        <a:tabLst>
                          <a:tab pos="412750" algn="l"/>
                          <a:tab pos="413384" algn="l"/>
                        </a:tabLst>
                      </a:pPr>
                      <a:r>
                        <a:rPr sz="1400" spc="-5" dirty="0">
                          <a:latin typeface="Arial MT"/>
                          <a:cs typeface="Arial MT"/>
                        </a:rPr>
                        <a:t>closed</a:t>
                      </a:r>
                      <a:r>
                        <a:rPr sz="1400" spc="-20" dirty="0">
                          <a:latin typeface="Arial MT"/>
                          <a:cs typeface="Arial MT"/>
                        </a:rPr>
                        <a:t> </a:t>
                      </a:r>
                      <a:r>
                        <a:rPr sz="1400" spc="-5" dirty="0">
                          <a:latin typeface="Arial MT"/>
                          <a:cs typeface="Arial MT"/>
                        </a:rPr>
                        <a:t>fracture</a:t>
                      </a:r>
                      <a:r>
                        <a:rPr sz="1400" spc="-30" dirty="0">
                          <a:latin typeface="Arial MT"/>
                          <a:cs typeface="Arial MT"/>
                        </a:rPr>
                        <a:t> </a:t>
                      </a:r>
                      <a:r>
                        <a:rPr sz="1400" spc="-5" dirty="0">
                          <a:latin typeface="Arial MT"/>
                          <a:cs typeface="Arial MT"/>
                        </a:rPr>
                        <a:t>with</a:t>
                      </a:r>
                      <a:r>
                        <a:rPr sz="1400" spc="-10" dirty="0">
                          <a:latin typeface="Arial MT"/>
                          <a:cs typeface="Arial MT"/>
                        </a:rPr>
                        <a:t> </a:t>
                      </a:r>
                      <a:r>
                        <a:rPr sz="1400" spc="-5" dirty="0">
                          <a:latin typeface="Arial MT"/>
                          <a:cs typeface="Arial MT"/>
                        </a:rPr>
                        <a:t>intact</a:t>
                      </a:r>
                      <a:endParaRPr sz="1400">
                        <a:latin typeface="Arial MT"/>
                        <a:cs typeface="Arial MT"/>
                      </a:endParaRPr>
                    </a:p>
                  </a:txBody>
                  <a:tcPr marL="0" marR="0" marT="0" marB="0">
                    <a:lnL w="12700">
                      <a:solidFill>
                        <a:srgbClr val="000000"/>
                      </a:solidFill>
                      <a:prstDash val="solid"/>
                    </a:lnL>
                    <a:lnR w="28575">
                      <a:solidFill>
                        <a:srgbClr val="000000"/>
                      </a:solidFill>
                      <a:prstDash val="solid"/>
                    </a:lnR>
                    <a:lnT w="76200">
                      <a:solidFill>
                        <a:srgbClr val="FFFFFF"/>
                      </a:solidFill>
                      <a:prstDash val="solid"/>
                    </a:lnT>
                    <a:lnB w="76200">
                      <a:solidFill>
                        <a:srgbClr val="FFFFFF"/>
                      </a:solidFill>
                      <a:prstDash val="solid"/>
                    </a:lnB>
                  </a:tcPr>
                </a:tc>
                <a:extLst>
                  <a:ext uri="{0D108BD9-81ED-4DB2-BD59-A6C34878D82A}">
                    <a16:rowId xmlns:a16="http://schemas.microsoft.com/office/drawing/2014/main" val="10005"/>
                  </a:ext>
                </a:extLst>
              </a:tr>
              <a:tr h="288036">
                <a:tc>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solidFill>
                      <a:srgbClr val="DFDFDF"/>
                    </a:solidFill>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T w="76200">
                      <a:solidFill>
                        <a:srgbClr val="FFFFFF"/>
                      </a:solidFill>
                      <a:prstDash val="solid"/>
                    </a:lnT>
                    <a:lnB w="76200">
                      <a:solidFill>
                        <a:srgbClr val="FFFFFF"/>
                      </a:solidFill>
                      <a:prstDash val="solid"/>
                    </a:lnB>
                  </a:tcPr>
                </a:tc>
                <a:tc>
                  <a:txBody>
                    <a:bodyPr/>
                    <a:lstStyle/>
                    <a:p>
                      <a:pPr marR="20320" algn="r">
                        <a:lnSpc>
                          <a:spcPct val="100000"/>
                        </a:lnSpc>
                        <a:spcBef>
                          <a:spcPts val="350"/>
                        </a:spcBef>
                      </a:pPr>
                      <a:r>
                        <a:rPr sz="1400" dirty="0">
                          <a:solidFill>
                            <a:srgbClr val="921828"/>
                          </a:solidFill>
                          <a:latin typeface="Calibri"/>
                          <a:cs typeface="Calibri"/>
                        </a:rPr>
                        <a:t>▪</a:t>
                      </a:r>
                      <a:endParaRPr sz="1400">
                        <a:latin typeface="Calibri"/>
                        <a:cs typeface="Calibri"/>
                      </a:endParaRPr>
                    </a:p>
                  </a:txBody>
                  <a:tcPr marL="0" marR="0" marT="44450" marB="0">
                    <a:lnT w="76200">
                      <a:solidFill>
                        <a:srgbClr val="FFFFFF"/>
                      </a:solidFill>
                      <a:prstDash val="solid"/>
                    </a:lnT>
                    <a:lnB w="76200">
                      <a:solidFill>
                        <a:srgbClr val="FFFFFF"/>
                      </a:solidFill>
                      <a:prstDash val="solid"/>
                    </a:lnB>
                    <a:solidFill>
                      <a:srgbClr val="CD9146"/>
                    </a:solidFill>
                  </a:tcPr>
                </a:tc>
                <a:tc>
                  <a:txBody>
                    <a:bodyPr/>
                    <a:lstStyle/>
                    <a:p>
                      <a:pPr marL="130810">
                        <a:lnSpc>
                          <a:spcPct val="100000"/>
                        </a:lnSpc>
                        <a:spcBef>
                          <a:spcPts val="350"/>
                        </a:spcBef>
                      </a:pPr>
                      <a:r>
                        <a:rPr sz="1400" spc="-5" dirty="0">
                          <a:latin typeface="Arial MT"/>
                          <a:cs typeface="Arial MT"/>
                        </a:rPr>
                        <a:t>Casualty</a:t>
                      </a:r>
                      <a:r>
                        <a:rPr sz="1400" spc="-10" dirty="0">
                          <a:latin typeface="Arial MT"/>
                          <a:cs typeface="Arial MT"/>
                        </a:rPr>
                        <a:t> </a:t>
                      </a:r>
                      <a:r>
                        <a:rPr sz="1400" spc="-5" dirty="0">
                          <a:latin typeface="Arial MT"/>
                          <a:cs typeface="Arial MT"/>
                        </a:rPr>
                        <a:t>with</a:t>
                      </a:r>
                      <a:r>
                        <a:rPr sz="1400" dirty="0">
                          <a:latin typeface="Arial MT"/>
                          <a:cs typeface="Arial MT"/>
                        </a:rPr>
                        <a:t> </a:t>
                      </a:r>
                      <a:r>
                        <a:rPr sz="1400" spc="-5" dirty="0">
                          <a:latin typeface="Arial MT"/>
                          <a:cs typeface="Arial MT"/>
                        </a:rPr>
                        <a:t>known or</a:t>
                      </a:r>
                      <a:r>
                        <a:rPr sz="1400" spc="-10" dirty="0">
                          <a:latin typeface="Arial MT"/>
                          <a:cs typeface="Arial MT"/>
                        </a:rPr>
                        <a:t> </a:t>
                      </a:r>
                      <a:r>
                        <a:rPr sz="1400" spc="-5" dirty="0">
                          <a:latin typeface="Arial MT"/>
                          <a:cs typeface="Arial MT"/>
                        </a:rPr>
                        <a:t>suspected</a:t>
                      </a:r>
                      <a:r>
                        <a:rPr sz="1400" spc="-25" dirty="0">
                          <a:latin typeface="Arial MT"/>
                          <a:cs typeface="Arial MT"/>
                        </a:rPr>
                        <a:t> </a:t>
                      </a:r>
                      <a:r>
                        <a:rPr sz="1400" spc="-5" dirty="0">
                          <a:latin typeface="Arial MT"/>
                          <a:cs typeface="Arial MT"/>
                        </a:rPr>
                        <a:t>spinal</a:t>
                      </a:r>
                      <a:r>
                        <a:rPr sz="1400" spc="-15" dirty="0">
                          <a:latin typeface="Arial MT"/>
                          <a:cs typeface="Arial MT"/>
                        </a:rPr>
                        <a:t> </a:t>
                      </a:r>
                      <a:r>
                        <a:rPr sz="1400" spc="-5" dirty="0">
                          <a:latin typeface="Arial MT"/>
                          <a:cs typeface="Arial MT"/>
                        </a:rPr>
                        <a:t>injury</a:t>
                      </a:r>
                      <a:endParaRPr sz="1400">
                        <a:latin typeface="Arial MT"/>
                        <a:cs typeface="Arial MT"/>
                      </a:endParaRPr>
                    </a:p>
                  </a:txBody>
                  <a:tcPr marL="0" marR="0" marT="44450" marB="0">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marL="412115" indent="-222885">
                        <a:lnSpc>
                          <a:spcPts val="835"/>
                        </a:lnSpc>
                        <a:buClr>
                          <a:srgbClr val="921828"/>
                        </a:buClr>
                        <a:buFont typeface="Calibri"/>
                        <a:buChar char="▪"/>
                        <a:tabLst>
                          <a:tab pos="412115" algn="l"/>
                          <a:tab pos="412750" algn="l"/>
                        </a:tabLst>
                      </a:pPr>
                      <a:r>
                        <a:rPr sz="1400" spc="-5" dirty="0">
                          <a:latin typeface="Arial MT"/>
                          <a:cs typeface="Arial MT"/>
                        </a:rPr>
                        <a:t>Significant</a:t>
                      </a:r>
                      <a:r>
                        <a:rPr sz="1400" spc="-15" dirty="0">
                          <a:latin typeface="Arial MT"/>
                          <a:cs typeface="Arial MT"/>
                        </a:rPr>
                        <a:t> </a:t>
                      </a:r>
                      <a:r>
                        <a:rPr sz="1400" spc="-5" dirty="0">
                          <a:latin typeface="Arial MT"/>
                          <a:cs typeface="Arial MT"/>
                        </a:rPr>
                        <a:t>soft-tissue</a:t>
                      </a:r>
                      <a:r>
                        <a:rPr sz="1400" spc="-20" dirty="0">
                          <a:latin typeface="Arial MT"/>
                          <a:cs typeface="Arial MT"/>
                        </a:rPr>
                        <a:t> </a:t>
                      </a:r>
                      <a:r>
                        <a:rPr sz="1400" spc="-5" dirty="0">
                          <a:latin typeface="Arial MT"/>
                          <a:cs typeface="Arial MT"/>
                        </a:rPr>
                        <a:t>injury</a:t>
                      </a:r>
                      <a:r>
                        <a:rPr sz="1400" spc="-20" dirty="0">
                          <a:latin typeface="Arial MT"/>
                          <a:cs typeface="Arial MT"/>
                        </a:rPr>
                        <a:t> </a:t>
                      </a:r>
                      <a:r>
                        <a:rPr sz="1400" spc="-5" dirty="0">
                          <a:latin typeface="Arial MT"/>
                          <a:cs typeface="Arial MT"/>
                        </a:rPr>
                        <a:t>without</a:t>
                      </a:r>
                      <a:endParaRPr sz="1400">
                        <a:latin typeface="Arial MT"/>
                        <a:cs typeface="Arial MT"/>
                      </a:endParaRPr>
                    </a:p>
                    <a:p>
                      <a:pPr marL="412750">
                        <a:lnSpc>
                          <a:spcPts val="1335"/>
                        </a:lnSpc>
                      </a:pPr>
                      <a:r>
                        <a:rPr sz="1400" spc="-5" dirty="0">
                          <a:latin typeface="Arial MT"/>
                          <a:cs typeface="Arial MT"/>
                        </a:rPr>
                        <a:t>major</a:t>
                      </a:r>
                      <a:r>
                        <a:rPr sz="1400" spc="-45" dirty="0">
                          <a:latin typeface="Arial MT"/>
                          <a:cs typeface="Arial MT"/>
                        </a:rPr>
                        <a:t> </a:t>
                      </a:r>
                      <a:r>
                        <a:rPr sz="1400" spc="-5" dirty="0">
                          <a:latin typeface="Arial MT"/>
                          <a:cs typeface="Arial MT"/>
                        </a:rPr>
                        <a:t>bleeding</a:t>
                      </a:r>
                      <a:endParaRPr sz="1400">
                        <a:latin typeface="Arial MT"/>
                        <a:cs typeface="Arial MT"/>
                      </a:endParaRPr>
                    </a:p>
                  </a:txBody>
                  <a:tcPr marL="0" marR="0" marT="0" marB="0">
                    <a:lnL w="12700">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marL="412750">
                        <a:lnSpc>
                          <a:spcPts val="835"/>
                        </a:lnSpc>
                      </a:pPr>
                      <a:r>
                        <a:rPr sz="1400" spc="-5" dirty="0">
                          <a:latin typeface="Arial MT"/>
                          <a:cs typeface="Arial MT"/>
                        </a:rPr>
                        <a:t>distal</a:t>
                      </a:r>
                      <a:r>
                        <a:rPr sz="1400" spc="-45" dirty="0">
                          <a:latin typeface="Arial MT"/>
                          <a:cs typeface="Arial MT"/>
                        </a:rPr>
                        <a:t> </a:t>
                      </a:r>
                      <a:r>
                        <a:rPr sz="1400" spc="-5" dirty="0">
                          <a:latin typeface="Arial MT"/>
                          <a:cs typeface="Arial MT"/>
                        </a:rPr>
                        <a:t>pulses</a:t>
                      </a:r>
                      <a:endParaRPr sz="1400">
                        <a:latin typeface="Arial MT"/>
                        <a:cs typeface="Arial MT"/>
                      </a:endParaRPr>
                    </a:p>
                  </a:txBody>
                  <a:tcPr marL="0" marR="0" marT="0" marB="0">
                    <a:lnL w="12700">
                      <a:solidFill>
                        <a:srgbClr val="000000"/>
                      </a:solidFill>
                      <a:prstDash val="solid"/>
                    </a:lnL>
                    <a:lnR w="28575">
                      <a:solidFill>
                        <a:srgbClr val="000000"/>
                      </a:solidFill>
                      <a:prstDash val="solid"/>
                    </a:lnR>
                    <a:lnT w="76200">
                      <a:solidFill>
                        <a:srgbClr val="FFFFFF"/>
                      </a:solidFill>
                      <a:prstDash val="solid"/>
                    </a:lnT>
                    <a:lnB w="76200">
                      <a:solidFill>
                        <a:srgbClr val="FFFFFF"/>
                      </a:solidFill>
                      <a:prstDash val="solid"/>
                    </a:lnB>
                  </a:tcPr>
                </a:tc>
                <a:extLst>
                  <a:ext uri="{0D108BD9-81ED-4DB2-BD59-A6C34878D82A}">
                    <a16:rowId xmlns:a16="http://schemas.microsoft.com/office/drawing/2014/main" val="10006"/>
                  </a:ext>
                </a:extLst>
              </a:tr>
              <a:tr h="287655">
                <a:tc>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solidFill>
                      <a:srgbClr val="DFDFDF"/>
                    </a:solidFill>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T w="76200">
                      <a:solidFill>
                        <a:srgbClr val="FFFFFF"/>
                      </a:solidFill>
                      <a:prstDash val="solid"/>
                    </a:lnT>
                    <a:lnB w="76200">
                      <a:solidFill>
                        <a:srgbClr val="FFFFFF"/>
                      </a:solidFill>
                      <a:prstDash val="solid"/>
                    </a:lnB>
                  </a:tcPr>
                </a:tc>
                <a:tc>
                  <a:txBody>
                    <a:bodyPr/>
                    <a:lstStyle/>
                    <a:p>
                      <a:pPr marR="20320" algn="r">
                        <a:lnSpc>
                          <a:spcPct val="100000"/>
                        </a:lnSpc>
                        <a:spcBef>
                          <a:spcPts val="365"/>
                        </a:spcBef>
                      </a:pPr>
                      <a:r>
                        <a:rPr sz="1400" dirty="0">
                          <a:solidFill>
                            <a:srgbClr val="921828"/>
                          </a:solidFill>
                          <a:latin typeface="Calibri"/>
                          <a:cs typeface="Calibri"/>
                        </a:rPr>
                        <a:t>▪</a:t>
                      </a:r>
                      <a:endParaRPr sz="1400">
                        <a:latin typeface="Calibri"/>
                        <a:cs typeface="Calibri"/>
                      </a:endParaRPr>
                    </a:p>
                  </a:txBody>
                  <a:tcPr marL="0" marR="0" marT="46355" marB="0">
                    <a:lnT w="76200">
                      <a:solidFill>
                        <a:srgbClr val="FFFFFF"/>
                      </a:solidFill>
                      <a:prstDash val="solid"/>
                    </a:lnT>
                    <a:lnB w="76200">
                      <a:solidFill>
                        <a:srgbClr val="FFFFFF"/>
                      </a:solidFill>
                      <a:prstDash val="solid"/>
                    </a:lnB>
                    <a:solidFill>
                      <a:srgbClr val="CD9146"/>
                    </a:solidFill>
                  </a:tcPr>
                </a:tc>
                <a:tc>
                  <a:txBody>
                    <a:bodyPr/>
                    <a:lstStyle/>
                    <a:p>
                      <a:pPr marL="130810">
                        <a:lnSpc>
                          <a:spcPct val="100000"/>
                        </a:lnSpc>
                        <a:spcBef>
                          <a:spcPts val="365"/>
                        </a:spcBef>
                      </a:pPr>
                      <a:r>
                        <a:rPr sz="1400" spc="-5" dirty="0">
                          <a:latin typeface="Arial MT"/>
                          <a:cs typeface="Arial MT"/>
                        </a:rPr>
                        <a:t>Casualty</a:t>
                      </a:r>
                      <a:r>
                        <a:rPr sz="1400" spc="-30" dirty="0">
                          <a:latin typeface="Arial MT"/>
                          <a:cs typeface="Arial MT"/>
                        </a:rPr>
                        <a:t> </a:t>
                      </a:r>
                      <a:r>
                        <a:rPr sz="1400" spc="-5" dirty="0">
                          <a:latin typeface="Arial MT"/>
                          <a:cs typeface="Arial MT"/>
                        </a:rPr>
                        <a:t>in</a:t>
                      </a:r>
                      <a:r>
                        <a:rPr sz="1400" spc="-20" dirty="0">
                          <a:latin typeface="Arial MT"/>
                          <a:cs typeface="Arial MT"/>
                        </a:rPr>
                        <a:t> </a:t>
                      </a:r>
                      <a:r>
                        <a:rPr sz="1400" spc="-5" dirty="0">
                          <a:latin typeface="Arial MT"/>
                          <a:cs typeface="Arial MT"/>
                        </a:rPr>
                        <a:t>shock</a:t>
                      </a:r>
                      <a:endParaRPr sz="1400">
                        <a:latin typeface="Arial MT"/>
                        <a:cs typeface="Arial MT"/>
                      </a:endParaRPr>
                    </a:p>
                  </a:txBody>
                  <a:tcPr marL="0" marR="0" marT="46355" marB="0">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marL="412750" indent="-223520">
                        <a:lnSpc>
                          <a:spcPts val="1320"/>
                        </a:lnSpc>
                        <a:spcBef>
                          <a:spcPts val="844"/>
                        </a:spcBef>
                        <a:buClr>
                          <a:srgbClr val="921828"/>
                        </a:buClr>
                        <a:buFont typeface="Calibri"/>
                        <a:buChar char="▪"/>
                        <a:tabLst>
                          <a:tab pos="412750" algn="l"/>
                          <a:tab pos="413384" algn="l"/>
                        </a:tabLst>
                      </a:pPr>
                      <a:r>
                        <a:rPr sz="1400" spc="-5" dirty="0">
                          <a:latin typeface="Arial MT"/>
                          <a:cs typeface="Arial MT"/>
                        </a:rPr>
                        <a:t>Extremity</a:t>
                      </a:r>
                      <a:r>
                        <a:rPr sz="1400" spc="-20" dirty="0">
                          <a:latin typeface="Arial MT"/>
                          <a:cs typeface="Arial MT"/>
                        </a:rPr>
                        <a:t> </a:t>
                      </a:r>
                      <a:r>
                        <a:rPr sz="1400" spc="-5" dirty="0">
                          <a:latin typeface="Arial MT"/>
                          <a:cs typeface="Arial MT"/>
                        </a:rPr>
                        <a:t>injury</a:t>
                      </a:r>
                      <a:r>
                        <a:rPr sz="1400" spc="-20" dirty="0">
                          <a:latin typeface="Arial MT"/>
                          <a:cs typeface="Arial MT"/>
                        </a:rPr>
                        <a:t> </a:t>
                      </a:r>
                      <a:r>
                        <a:rPr sz="1400" spc="-5" dirty="0">
                          <a:latin typeface="Arial MT"/>
                          <a:cs typeface="Arial MT"/>
                        </a:rPr>
                        <a:t>with absent</a:t>
                      </a:r>
                      <a:endParaRPr sz="1400">
                        <a:latin typeface="Arial MT"/>
                        <a:cs typeface="Arial MT"/>
                      </a:endParaRPr>
                    </a:p>
                  </a:txBody>
                  <a:tcPr marL="0" marR="0" marT="107314" marB="0">
                    <a:lnL w="12700">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marL="412750" indent="-223520">
                        <a:lnSpc>
                          <a:spcPts val="850"/>
                        </a:lnSpc>
                        <a:buClr>
                          <a:srgbClr val="921828"/>
                        </a:buClr>
                        <a:buFont typeface="Calibri"/>
                        <a:buChar char="▪"/>
                        <a:tabLst>
                          <a:tab pos="412750" algn="l"/>
                          <a:tab pos="413384" algn="l"/>
                        </a:tabLst>
                      </a:pPr>
                      <a:r>
                        <a:rPr sz="1400" spc="-5" dirty="0">
                          <a:latin typeface="Arial MT"/>
                          <a:cs typeface="Arial MT"/>
                        </a:rPr>
                        <a:t>Burns</a:t>
                      </a:r>
                      <a:r>
                        <a:rPr sz="1400" spc="-20" dirty="0">
                          <a:latin typeface="Arial MT"/>
                          <a:cs typeface="Arial MT"/>
                        </a:rPr>
                        <a:t> </a:t>
                      </a:r>
                      <a:r>
                        <a:rPr sz="1400" spc="-5" dirty="0">
                          <a:latin typeface="Arial MT"/>
                          <a:cs typeface="Arial MT"/>
                        </a:rPr>
                        <a:t>over</a:t>
                      </a:r>
                      <a:r>
                        <a:rPr sz="1400" spc="-20" dirty="0">
                          <a:latin typeface="Arial MT"/>
                          <a:cs typeface="Arial MT"/>
                        </a:rPr>
                        <a:t> </a:t>
                      </a:r>
                      <a:r>
                        <a:rPr sz="1400" spc="-5" dirty="0">
                          <a:latin typeface="Arial MT"/>
                          <a:cs typeface="Arial MT"/>
                        </a:rPr>
                        <a:t>&lt;10%</a:t>
                      </a:r>
                      <a:r>
                        <a:rPr sz="1400" spc="-20" dirty="0">
                          <a:latin typeface="Arial MT"/>
                          <a:cs typeface="Arial MT"/>
                        </a:rPr>
                        <a:t> </a:t>
                      </a:r>
                      <a:r>
                        <a:rPr sz="1400" spc="-5" dirty="0">
                          <a:latin typeface="Arial MT"/>
                          <a:cs typeface="Arial MT"/>
                        </a:rPr>
                        <a:t>Total</a:t>
                      </a:r>
                      <a:r>
                        <a:rPr sz="1400" spc="-20" dirty="0">
                          <a:latin typeface="Arial MT"/>
                          <a:cs typeface="Arial MT"/>
                        </a:rPr>
                        <a:t> </a:t>
                      </a:r>
                      <a:r>
                        <a:rPr sz="1400" spc="-5" dirty="0">
                          <a:latin typeface="Arial MT"/>
                          <a:cs typeface="Arial MT"/>
                        </a:rPr>
                        <a:t>Body</a:t>
                      </a:r>
                      <a:endParaRPr sz="1400">
                        <a:latin typeface="Arial MT"/>
                        <a:cs typeface="Arial MT"/>
                      </a:endParaRPr>
                    </a:p>
                    <a:p>
                      <a:pPr marL="412750">
                        <a:lnSpc>
                          <a:spcPts val="1315"/>
                        </a:lnSpc>
                      </a:pPr>
                      <a:r>
                        <a:rPr sz="1400" spc="-5" dirty="0">
                          <a:latin typeface="Arial MT"/>
                          <a:cs typeface="Arial MT"/>
                        </a:rPr>
                        <a:t>Surface</a:t>
                      </a:r>
                      <a:r>
                        <a:rPr sz="1400" spc="-45" dirty="0">
                          <a:latin typeface="Arial MT"/>
                          <a:cs typeface="Arial MT"/>
                        </a:rPr>
                        <a:t> </a:t>
                      </a:r>
                      <a:r>
                        <a:rPr sz="1400" spc="-5" dirty="0">
                          <a:latin typeface="Arial MT"/>
                          <a:cs typeface="Arial MT"/>
                        </a:rPr>
                        <a:t>Area</a:t>
                      </a:r>
                      <a:endParaRPr sz="1400">
                        <a:latin typeface="Arial MT"/>
                        <a:cs typeface="Arial MT"/>
                      </a:endParaRPr>
                    </a:p>
                  </a:txBody>
                  <a:tcPr marL="0" marR="0" marT="0" marB="0">
                    <a:lnL w="12700">
                      <a:solidFill>
                        <a:srgbClr val="000000"/>
                      </a:solidFill>
                      <a:prstDash val="solid"/>
                    </a:lnL>
                    <a:lnR w="28575">
                      <a:solidFill>
                        <a:srgbClr val="000000"/>
                      </a:solidFill>
                      <a:prstDash val="solid"/>
                    </a:lnR>
                    <a:lnT w="76200">
                      <a:solidFill>
                        <a:srgbClr val="FFFFFF"/>
                      </a:solidFill>
                      <a:prstDash val="solid"/>
                    </a:lnT>
                    <a:lnB w="76200">
                      <a:solidFill>
                        <a:srgbClr val="FFFFFF"/>
                      </a:solidFill>
                      <a:prstDash val="solid"/>
                    </a:lnB>
                  </a:tcPr>
                </a:tc>
                <a:extLst>
                  <a:ext uri="{0D108BD9-81ED-4DB2-BD59-A6C34878D82A}">
                    <a16:rowId xmlns:a16="http://schemas.microsoft.com/office/drawing/2014/main" val="10007"/>
                  </a:ext>
                </a:extLst>
              </a:tr>
              <a:tr h="287654">
                <a:tc>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solidFill>
                      <a:srgbClr val="DFDFDF"/>
                    </a:solidFill>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T w="76200">
                      <a:solidFill>
                        <a:srgbClr val="FFFFFF"/>
                      </a:solidFill>
                      <a:prstDash val="solid"/>
                    </a:lnT>
                    <a:lnB w="76200">
                      <a:solidFill>
                        <a:srgbClr val="FFFFFF"/>
                      </a:solidFill>
                      <a:prstDash val="solid"/>
                    </a:lnB>
                  </a:tcPr>
                </a:tc>
                <a:tc>
                  <a:txBody>
                    <a:bodyPr/>
                    <a:lstStyle/>
                    <a:p>
                      <a:pPr marR="20320" algn="r">
                        <a:lnSpc>
                          <a:spcPct val="100000"/>
                        </a:lnSpc>
                        <a:spcBef>
                          <a:spcPts val="380"/>
                        </a:spcBef>
                      </a:pPr>
                      <a:r>
                        <a:rPr sz="1400" dirty="0">
                          <a:solidFill>
                            <a:srgbClr val="921828"/>
                          </a:solidFill>
                          <a:latin typeface="Calibri"/>
                          <a:cs typeface="Calibri"/>
                        </a:rPr>
                        <a:t>▪</a:t>
                      </a:r>
                      <a:endParaRPr sz="1400">
                        <a:latin typeface="Calibri"/>
                        <a:cs typeface="Calibri"/>
                      </a:endParaRPr>
                    </a:p>
                  </a:txBody>
                  <a:tcPr marL="0" marR="0" marT="48260" marB="0">
                    <a:lnT w="76200">
                      <a:solidFill>
                        <a:srgbClr val="FFFFFF"/>
                      </a:solidFill>
                      <a:prstDash val="solid"/>
                    </a:lnT>
                    <a:lnB w="76200">
                      <a:solidFill>
                        <a:srgbClr val="FFFFFF"/>
                      </a:solidFill>
                      <a:prstDash val="solid"/>
                    </a:lnB>
                    <a:solidFill>
                      <a:srgbClr val="CD9146"/>
                    </a:solidFill>
                  </a:tcPr>
                </a:tc>
                <a:tc>
                  <a:txBody>
                    <a:bodyPr/>
                    <a:lstStyle/>
                    <a:p>
                      <a:pPr marL="130810">
                        <a:lnSpc>
                          <a:spcPct val="100000"/>
                        </a:lnSpc>
                        <a:spcBef>
                          <a:spcPts val="380"/>
                        </a:spcBef>
                      </a:pPr>
                      <a:r>
                        <a:rPr sz="1400" spc="-5" dirty="0">
                          <a:latin typeface="Arial MT"/>
                          <a:cs typeface="Arial MT"/>
                        </a:rPr>
                        <a:t>Casualty</a:t>
                      </a:r>
                      <a:r>
                        <a:rPr sz="1400" spc="-10" dirty="0">
                          <a:latin typeface="Arial MT"/>
                          <a:cs typeface="Arial MT"/>
                        </a:rPr>
                        <a:t> </a:t>
                      </a:r>
                      <a:r>
                        <a:rPr sz="1400" spc="-5" dirty="0">
                          <a:latin typeface="Arial MT"/>
                          <a:cs typeface="Arial MT"/>
                        </a:rPr>
                        <a:t>with</a:t>
                      </a:r>
                      <a:r>
                        <a:rPr sz="1400" spc="5" dirty="0">
                          <a:latin typeface="Arial MT"/>
                          <a:cs typeface="Arial MT"/>
                        </a:rPr>
                        <a:t> </a:t>
                      </a:r>
                      <a:r>
                        <a:rPr sz="1400" spc="-5" dirty="0">
                          <a:latin typeface="Arial MT"/>
                          <a:cs typeface="Arial MT"/>
                        </a:rPr>
                        <a:t>bleeding</a:t>
                      </a:r>
                      <a:r>
                        <a:rPr sz="1400" spc="-20" dirty="0">
                          <a:latin typeface="Arial MT"/>
                          <a:cs typeface="Arial MT"/>
                        </a:rPr>
                        <a:t> </a:t>
                      </a:r>
                      <a:r>
                        <a:rPr sz="1400" spc="-5" dirty="0">
                          <a:latin typeface="Arial MT"/>
                          <a:cs typeface="Arial MT"/>
                        </a:rPr>
                        <a:t>that</a:t>
                      </a:r>
                      <a:r>
                        <a:rPr sz="1400" spc="-10" dirty="0">
                          <a:latin typeface="Arial MT"/>
                          <a:cs typeface="Arial MT"/>
                        </a:rPr>
                        <a:t> </a:t>
                      </a:r>
                      <a:r>
                        <a:rPr sz="1400" spc="-5" dirty="0">
                          <a:latin typeface="Arial MT"/>
                          <a:cs typeface="Arial MT"/>
                        </a:rPr>
                        <a:t>is</a:t>
                      </a:r>
                      <a:r>
                        <a:rPr sz="1400" dirty="0">
                          <a:latin typeface="Arial MT"/>
                          <a:cs typeface="Arial MT"/>
                        </a:rPr>
                        <a:t> </a:t>
                      </a:r>
                      <a:r>
                        <a:rPr sz="1400" spc="-5" dirty="0">
                          <a:latin typeface="Arial MT"/>
                          <a:cs typeface="Arial MT"/>
                        </a:rPr>
                        <a:t>difficult</a:t>
                      </a:r>
                      <a:r>
                        <a:rPr sz="1400" spc="-10" dirty="0">
                          <a:latin typeface="Arial MT"/>
                          <a:cs typeface="Arial MT"/>
                        </a:rPr>
                        <a:t> </a:t>
                      </a:r>
                      <a:r>
                        <a:rPr sz="1400" spc="-5" dirty="0">
                          <a:latin typeface="Arial MT"/>
                          <a:cs typeface="Arial MT"/>
                        </a:rPr>
                        <a:t>to control</a:t>
                      </a:r>
                      <a:endParaRPr sz="1400">
                        <a:latin typeface="Arial MT"/>
                        <a:cs typeface="Arial MT"/>
                      </a:endParaRPr>
                    </a:p>
                  </a:txBody>
                  <a:tcPr marL="0" marR="0" marT="48260" marB="0">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marL="412750">
                        <a:lnSpc>
                          <a:spcPct val="100000"/>
                        </a:lnSpc>
                        <a:spcBef>
                          <a:spcPts val="260"/>
                        </a:spcBef>
                      </a:pPr>
                      <a:r>
                        <a:rPr sz="1400" spc="-5" dirty="0">
                          <a:latin typeface="Arial MT"/>
                          <a:cs typeface="Arial MT"/>
                        </a:rPr>
                        <a:t>distal</a:t>
                      </a:r>
                      <a:r>
                        <a:rPr sz="1400" spc="-45" dirty="0">
                          <a:latin typeface="Arial MT"/>
                          <a:cs typeface="Arial MT"/>
                        </a:rPr>
                        <a:t> </a:t>
                      </a:r>
                      <a:r>
                        <a:rPr sz="1400" spc="-5" dirty="0">
                          <a:latin typeface="Arial MT"/>
                          <a:cs typeface="Arial MT"/>
                        </a:rPr>
                        <a:t>pulses</a:t>
                      </a:r>
                      <a:endParaRPr sz="1400">
                        <a:latin typeface="Arial MT"/>
                        <a:cs typeface="Arial MT"/>
                      </a:endParaRPr>
                    </a:p>
                  </a:txBody>
                  <a:tcPr marL="0" marR="0" marT="33020" marB="0">
                    <a:lnL w="12700">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28575">
                      <a:solidFill>
                        <a:srgbClr val="000000"/>
                      </a:solidFill>
                      <a:prstDash val="solid"/>
                    </a:lnR>
                    <a:lnT w="76200">
                      <a:solidFill>
                        <a:srgbClr val="FFFFFF"/>
                      </a:solidFill>
                      <a:prstDash val="solid"/>
                    </a:lnT>
                    <a:lnB w="76200">
                      <a:solidFill>
                        <a:srgbClr val="FFFFFF"/>
                      </a:solidFill>
                      <a:prstDash val="solid"/>
                    </a:lnB>
                  </a:tcPr>
                </a:tc>
                <a:extLst>
                  <a:ext uri="{0D108BD9-81ED-4DB2-BD59-A6C34878D82A}">
                    <a16:rowId xmlns:a16="http://schemas.microsoft.com/office/drawing/2014/main" val="10008"/>
                  </a:ext>
                </a:extLst>
              </a:tr>
              <a:tr h="287654">
                <a:tc>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solidFill>
                      <a:srgbClr val="DFDFDF"/>
                    </a:solidFill>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T w="76200">
                      <a:solidFill>
                        <a:srgbClr val="FFFFFF"/>
                      </a:solidFill>
                      <a:prstDash val="solid"/>
                    </a:lnT>
                    <a:lnB w="76200">
                      <a:solidFill>
                        <a:srgbClr val="FFFFFF"/>
                      </a:solidFill>
                      <a:prstDash val="solid"/>
                    </a:lnB>
                  </a:tcPr>
                </a:tc>
                <a:tc>
                  <a:txBody>
                    <a:bodyPr/>
                    <a:lstStyle/>
                    <a:p>
                      <a:pPr marR="20320" algn="r">
                        <a:lnSpc>
                          <a:spcPct val="100000"/>
                        </a:lnSpc>
                        <a:spcBef>
                          <a:spcPts val="395"/>
                        </a:spcBef>
                      </a:pPr>
                      <a:r>
                        <a:rPr sz="1400" dirty="0">
                          <a:solidFill>
                            <a:srgbClr val="921828"/>
                          </a:solidFill>
                          <a:latin typeface="Calibri"/>
                          <a:cs typeface="Calibri"/>
                        </a:rPr>
                        <a:t>▪</a:t>
                      </a:r>
                      <a:endParaRPr sz="1400">
                        <a:latin typeface="Calibri"/>
                        <a:cs typeface="Calibri"/>
                      </a:endParaRPr>
                    </a:p>
                  </a:txBody>
                  <a:tcPr marL="0" marR="0" marT="50165" marB="0">
                    <a:lnT w="76200">
                      <a:solidFill>
                        <a:srgbClr val="FFFFFF"/>
                      </a:solidFill>
                      <a:prstDash val="solid"/>
                    </a:lnT>
                    <a:lnB w="76200">
                      <a:solidFill>
                        <a:srgbClr val="FFFFFF"/>
                      </a:solidFill>
                      <a:prstDash val="solid"/>
                    </a:lnB>
                    <a:solidFill>
                      <a:srgbClr val="CD9146"/>
                    </a:solidFill>
                  </a:tcPr>
                </a:tc>
                <a:tc>
                  <a:txBody>
                    <a:bodyPr/>
                    <a:lstStyle/>
                    <a:p>
                      <a:pPr marL="130810">
                        <a:lnSpc>
                          <a:spcPct val="100000"/>
                        </a:lnSpc>
                        <a:spcBef>
                          <a:spcPts val="395"/>
                        </a:spcBef>
                      </a:pPr>
                      <a:r>
                        <a:rPr sz="1400" spc="-5" dirty="0">
                          <a:latin typeface="Arial MT"/>
                          <a:cs typeface="Arial MT"/>
                        </a:rPr>
                        <a:t>Moderate/Severe</a:t>
                      </a:r>
                      <a:r>
                        <a:rPr sz="1400" spc="-55" dirty="0">
                          <a:latin typeface="Arial MT"/>
                          <a:cs typeface="Arial MT"/>
                        </a:rPr>
                        <a:t> </a:t>
                      </a:r>
                      <a:r>
                        <a:rPr sz="1400" spc="-10" dirty="0">
                          <a:latin typeface="Arial MT"/>
                          <a:cs typeface="Arial MT"/>
                        </a:rPr>
                        <a:t>TBI</a:t>
                      </a:r>
                      <a:endParaRPr sz="1400">
                        <a:latin typeface="Arial MT"/>
                        <a:cs typeface="Arial MT"/>
                      </a:endParaRPr>
                    </a:p>
                  </a:txBody>
                  <a:tcPr marL="0" marR="0" marT="50165" marB="0">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marL="412750" indent="-223520">
                        <a:lnSpc>
                          <a:spcPct val="100000"/>
                        </a:lnSpc>
                        <a:spcBef>
                          <a:spcPts val="275"/>
                        </a:spcBef>
                        <a:buClr>
                          <a:srgbClr val="921828"/>
                        </a:buClr>
                        <a:buFont typeface="Calibri"/>
                        <a:buChar char="▪"/>
                        <a:tabLst>
                          <a:tab pos="412750" algn="l"/>
                          <a:tab pos="413384" algn="l"/>
                        </a:tabLst>
                      </a:pPr>
                      <a:r>
                        <a:rPr sz="1400" spc="-5" dirty="0">
                          <a:latin typeface="Arial MT"/>
                          <a:cs typeface="Arial MT"/>
                        </a:rPr>
                        <a:t>Burns</a:t>
                      </a:r>
                      <a:r>
                        <a:rPr sz="1400" spc="-15" dirty="0">
                          <a:latin typeface="Arial MT"/>
                          <a:cs typeface="Arial MT"/>
                        </a:rPr>
                        <a:t> </a:t>
                      </a:r>
                      <a:r>
                        <a:rPr sz="1400" spc="-5" dirty="0">
                          <a:latin typeface="Arial MT"/>
                          <a:cs typeface="Arial MT"/>
                        </a:rPr>
                        <a:t>over</a:t>
                      </a:r>
                      <a:r>
                        <a:rPr sz="1400" spc="-20" dirty="0">
                          <a:latin typeface="Arial MT"/>
                          <a:cs typeface="Arial MT"/>
                        </a:rPr>
                        <a:t> </a:t>
                      </a:r>
                      <a:r>
                        <a:rPr sz="1400" spc="-5" dirty="0">
                          <a:latin typeface="Arial MT"/>
                          <a:cs typeface="Arial MT"/>
                        </a:rPr>
                        <a:t>10-20%</a:t>
                      </a:r>
                      <a:r>
                        <a:rPr sz="1400" spc="-20" dirty="0">
                          <a:latin typeface="Arial MT"/>
                          <a:cs typeface="Arial MT"/>
                        </a:rPr>
                        <a:t> </a:t>
                      </a:r>
                      <a:r>
                        <a:rPr sz="1400" spc="-5" dirty="0">
                          <a:latin typeface="Arial MT"/>
                          <a:cs typeface="Arial MT"/>
                        </a:rPr>
                        <a:t>of Total</a:t>
                      </a:r>
                      <a:r>
                        <a:rPr sz="1400" spc="-25" dirty="0">
                          <a:latin typeface="Arial MT"/>
                          <a:cs typeface="Arial MT"/>
                        </a:rPr>
                        <a:t> </a:t>
                      </a:r>
                      <a:r>
                        <a:rPr sz="1400" spc="-5" dirty="0">
                          <a:latin typeface="Arial MT"/>
                          <a:cs typeface="Arial MT"/>
                        </a:rPr>
                        <a:t>Body</a:t>
                      </a:r>
                      <a:endParaRPr sz="1400">
                        <a:latin typeface="Arial MT"/>
                        <a:cs typeface="Arial MT"/>
                      </a:endParaRPr>
                    </a:p>
                  </a:txBody>
                  <a:tcPr marL="0" marR="0" marT="34925" marB="0">
                    <a:lnL w="12700">
                      <a:solidFill>
                        <a:srgbClr val="000000"/>
                      </a:solidFill>
                      <a:prstDash val="solid"/>
                    </a:lnL>
                    <a:lnR w="12700">
                      <a:solidFill>
                        <a:srgbClr val="000000"/>
                      </a:solidFill>
                      <a:prstDash val="solid"/>
                    </a:lnR>
                    <a:lnT w="76200">
                      <a:solidFill>
                        <a:srgbClr val="FFFFFF"/>
                      </a:solidFill>
                      <a:prstDash val="solid"/>
                    </a:lnT>
                    <a:lnB w="76200">
                      <a:solidFill>
                        <a:srgbClr val="FFFFFF"/>
                      </a:solidFill>
                      <a:prstDash val="solid"/>
                    </a:lnB>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28575">
                      <a:solidFill>
                        <a:srgbClr val="000000"/>
                      </a:solidFill>
                      <a:prstDash val="solid"/>
                    </a:lnR>
                    <a:lnT w="76200">
                      <a:solidFill>
                        <a:srgbClr val="FFFFFF"/>
                      </a:solidFill>
                      <a:prstDash val="solid"/>
                    </a:lnT>
                    <a:lnB w="76200">
                      <a:solidFill>
                        <a:srgbClr val="FFFFFF"/>
                      </a:solidFill>
                      <a:prstDash val="solid"/>
                    </a:lnB>
                  </a:tcPr>
                </a:tc>
                <a:extLst>
                  <a:ext uri="{0D108BD9-81ED-4DB2-BD59-A6C34878D82A}">
                    <a16:rowId xmlns:a16="http://schemas.microsoft.com/office/drawing/2014/main" val="10009"/>
                  </a:ext>
                </a:extLst>
              </a:tr>
              <a:tr h="251637">
                <a:tc rowSpan="2">
                  <a:txBody>
                    <a:bodyPr/>
                    <a:lstStyle/>
                    <a:p>
                      <a:pPr>
                        <a:lnSpc>
                          <a:spcPct val="100000"/>
                        </a:lnSpc>
                      </a:pPr>
                      <a:endParaRPr sz="1500">
                        <a:latin typeface="Times New Roman"/>
                        <a:cs typeface="Times New Roman"/>
                      </a:endParaRPr>
                    </a:p>
                  </a:txBody>
                  <a:tcPr marL="0" marR="0" marT="0" marB="0">
                    <a:lnL w="28575">
                      <a:solidFill>
                        <a:srgbClr val="000000"/>
                      </a:solidFill>
                      <a:prstDash val="solid"/>
                    </a:lnL>
                    <a:lnR w="12700">
                      <a:solidFill>
                        <a:srgbClr val="000000"/>
                      </a:solidFill>
                      <a:prstDash val="solid"/>
                    </a:lnR>
                    <a:lnT w="76200">
                      <a:solidFill>
                        <a:srgbClr val="FFFFFF"/>
                      </a:solidFill>
                      <a:prstDash val="solid"/>
                    </a:lnT>
                    <a:lnB w="28575">
                      <a:solidFill>
                        <a:srgbClr val="000000"/>
                      </a:solidFill>
                      <a:prstDash val="solid"/>
                    </a:lnB>
                    <a:solidFill>
                      <a:srgbClr val="DFDFDF"/>
                    </a:solidFill>
                  </a:tcPr>
                </a:tc>
                <a:tc>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T w="76200">
                      <a:solidFill>
                        <a:srgbClr val="FFFFFF"/>
                      </a:solidFill>
                      <a:prstDash val="solid"/>
                    </a:lnT>
                  </a:tcPr>
                </a:tc>
                <a:tc>
                  <a:txBody>
                    <a:bodyPr/>
                    <a:lstStyle/>
                    <a:p>
                      <a:pPr marR="20320" algn="r">
                        <a:lnSpc>
                          <a:spcPts val="1470"/>
                        </a:lnSpc>
                        <a:spcBef>
                          <a:spcPts val="409"/>
                        </a:spcBef>
                      </a:pPr>
                      <a:r>
                        <a:rPr sz="1400" dirty="0">
                          <a:solidFill>
                            <a:srgbClr val="921828"/>
                          </a:solidFill>
                          <a:latin typeface="Calibri"/>
                          <a:cs typeface="Calibri"/>
                        </a:rPr>
                        <a:t>▪</a:t>
                      </a:r>
                      <a:endParaRPr sz="1400">
                        <a:latin typeface="Calibri"/>
                        <a:cs typeface="Calibri"/>
                      </a:endParaRPr>
                    </a:p>
                  </a:txBody>
                  <a:tcPr marL="0" marR="0" marT="52069" marB="0">
                    <a:lnT w="76200">
                      <a:solidFill>
                        <a:srgbClr val="FFFFFF"/>
                      </a:solidFill>
                      <a:prstDash val="solid"/>
                    </a:lnT>
                    <a:solidFill>
                      <a:srgbClr val="CD9146"/>
                    </a:solidFill>
                  </a:tcPr>
                </a:tc>
                <a:tc>
                  <a:txBody>
                    <a:bodyPr/>
                    <a:lstStyle/>
                    <a:p>
                      <a:pPr marL="130810">
                        <a:lnSpc>
                          <a:spcPts val="1470"/>
                        </a:lnSpc>
                        <a:spcBef>
                          <a:spcPts val="409"/>
                        </a:spcBef>
                      </a:pPr>
                      <a:r>
                        <a:rPr sz="1400" spc="-5" dirty="0">
                          <a:latin typeface="Arial MT"/>
                          <a:cs typeface="Arial MT"/>
                        </a:rPr>
                        <a:t>Burns</a:t>
                      </a:r>
                      <a:r>
                        <a:rPr sz="1400" spc="-15" dirty="0">
                          <a:latin typeface="Arial MT"/>
                          <a:cs typeface="Arial MT"/>
                        </a:rPr>
                        <a:t> </a:t>
                      </a:r>
                      <a:r>
                        <a:rPr sz="1400" spc="-5" dirty="0">
                          <a:latin typeface="Arial MT"/>
                          <a:cs typeface="Arial MT"/>
                        </a:rPr>
                        <a:t>&gt; 20%</a:t>
                      </a:r>
                      <a:r>
                        <a:rPr sz="1400" spc="-10" dirty="0">
                          <a:latin typeface="Arial MT"/>
                          <a:cs typeface="Arial MT"/>
                        </a:rPr>
                        <a:t> </a:t>
                      </a:r>
                      <a:r>
                        <a:rPr sz="1400" spc="-5" dirty="0">
                          <a:latin typeface="Arial MT"/>
                          <a:cs typeface="Arial MT"/>
                        </a:rPr>
                        <a:t>Total</a:t>
                      </a:r>
                      <a:r>
                        <a:rPr sz="1400" spc="-20" dirty="0">
                          <a:latin typeface="Arial MT"/>
                          <a:cs typeface="Arial MT"/>
                        </a:rPr>
                        <a:t> </a:t>
                      </a:r>
                      <a:r>
                        <a:rPr sz="1400" spc="-5" dirty="0">
                          <a:latin typeface="Arial MT"/>
                          <a:cs typeface="Arial MT"/>
                        </a:rPr>
                        <a:t>Body Surface</a:t>
                      </a:r>
                      <a:r>
                        <a:rPr sz="1400" spc="-15" dirty="0">
                          <a:latin typeface="Arial MT"/>
                          <a:cs typeface="Arial MT"/>
                        </a:rPr>
                        <a:t> </a:t>
                      </a:r>
                      <a:r>
                        <a:rPr sz="1400" spc="-5" dirty="0">
                          <a:latin typeface="Arial MT"/>
                          <a:cs typeface="Arial MT"/>
                        </a:rPr>
                        <a:t>area</a:t>
                      </a:r>
                      <a:endParaRPr sz="1400">
                        <a:latin typeface="Arial MT"/>
                        <a:cs typeface="Arial MT"/>
                      </a:endParaRPr>
                    </a:p>
                  </a:txBody>
                  <a:tcPr marL="0" marR="0" marT="52069" marB="0">
                    <a:lnR w="12700">
                      <a:solidFill>
                        <a:srgbClr val="000000"/>
                      </a:solidFill>
                      <a:prstDash val="solid"/>
                    </a:lnR>
                    <a:lnT w="76200">
                      <a:solidFill>
                        <a:srgbClr val="FFFFFF"/>
                      </a:solidFill>
                      <a:prstDash val="solid"/>
                    </a:lnT>
                  </a:tcPr>
                </a:tc>
                <a:tc rowSpan="2">
                  <a:txBody>
                    <a:bodyPr/>
                    <a:lstStyle/>
                    <a:p>
                      <a:pPr marL="412750">
                        <a:lnSpc>
                          <a:spcPts val="1375"/>
                        </a:lnSpc>
                      </a:pPr>
                      <a:r>
                        <a:rPr sz="1400" spc="-5" dirty="0">
                          <a:latin typeface="Arial MT"/>
                          <a:cs typeface="Arial MT"/>
                        </a:rPr>
                        <a:t>Surface</a:t>
                      </a:r>
                      <a:r>
                        <a:rPr sz="1400" spc="-45" dirty="0">
                          <a:latin typeface="Arial MT"/>
                          <a:cs typeface="Arial MT"/>
                        </a:rPr>
                        <a:t> </a:t>
                      </a:r>
                      <a:r>
                        <a:rPr sz="1400" spc="-5" dirty="0">
                          <a:latin typeface="Arial MT"/>
                          <a:cs typeface="Arial MT"/>
                        </a:rPr>
                        <a:t>Area</a:t>
                      </a:r>
                      <a:endParaRPr sz="1400">
                        <a:latin typeface="Arial MT"/>
                        <a:cs typeface="Arial MT"/>
                      </a:endParaRPr>
                    </a:p>
                  </a:txBody>
                  <a:tcPr marL="0" marR="0" marT="0" marB="0">
                    <a:lnL w="12700">
                      <a:solidFill>
                        <a:srgbClr val="000000"/>
                      </a:solidFill>
                      <a:prstDash val="solid"/>
                    </a:lnL>
                    <a:lnR w="12700">
                      <a:solidFill>
                        <a:srgbClr val="000000"/>
                      </a:solidFill>
                      <a:prstDash val="solid"/>
                    </a:lnR>
                    <a:lnT w="76200">
                      <a:solidFill>
                        <a:srgbClr val="FFFFFF"/>
                      </a:solidFill>
                      <a:prstDash val="solid"/>
                    </a:lnT>
                    <a:lnB w="28575">
                      <a:solidFill>
                        <a:srgbClr val="000000"/>
                      </a:solidFill>
                      <a:prstDash val="solid"/>
                    </a:lnB>
                  </a:tcPr>
                </a:tc>
                <a:tc rowSpan="2">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28575">
                      <a:solidFill>
                        <a:srgbClr val="000000"/>
                      </a:solidFill>
                      <a:prstDash val="solid"/>
                    </a:lnR>
                    <a:lnT w="76200">
                      <a:solidFill>
                        <a:srgbClr val="FFFFFF"/>
                      </a:solidFill>
                      <a:prstDash val="solid"/>
                    </a:lnT>
                    <a:lnB w="28575">
                      <a:solidFill>
                        <a:srgbClr val="000000"/>
                      </a:solidFill>
                      <a:prstDash val="solid"/>
                    </a:lnB>
                  </a:tcPr>
                </a:tc>
                <a:extLst>
                  <a:ext uri="{0D108BD9-81ED-4DB2-BD59-A6C34878D82A}">
                    <a16:rowId xmlns:a16="http://schemas.microsoft.com/office/drawing/2014/main" val="10010"/>
                  </a:ext>
                </a:extLst>
              </a:tr>
              <a:tr h="241109">
                <a:tc vMerge="1">
                  <a:txBody>
                    <a:bodyPr/>
                    <a:lstStyle/>
                    <a:p>
                      <a:endParaRPr/>
                    </a:p>
                  </a:txBody>
                  <a:tcPr marL="0" marR="0" marT="0" marB="0">
                    <a:lnL w="28575">
                      <a:solidFill>
                        <a:srgbClr val="000000"/>
                      </a:solidFill>
                      <a:prstDash val="solid"/>
                    </a:lnL>
                    <a:lnR w="12700">
                      <a:solidFill>
                        <a:srgbClr val="000000"/>
                      </a:solidFill>
                      <a:prstDash val="solid"/>
                    </a:lnR>
                    <a:lnT w="76200">
                      <a:solidFill>
                        <a:srgbClr val="FFFFFF"/>
                      </a:solidFill>
                      <a:prstDash val="solid"/>
                    </a:lnT>
                    <a:lnB w="28575">
                      <a:solidFill>
                        <a:srgbClr val="000000"/>
                      </a:solidFill>
                      <a:prstDash val="solid"/>
                    </a:lnB>
                    <a:solidFill>
                      <a:srgbClr val="DFDFDF"/>
                    </a:solidFill>
                  </a:tcPr>
                </a:tc>
                <a:tc gridSpan="3">
                  <a:txBody>
                    <a:bodyPr/>
                    <a:lstStyle/>
                    <a:p>
                      <a:pPr>
                        <a:lnSpc>
                          <a:spcPct val="100000"/>
                        </a:lnSpc>
                      </a:pPr>
                      <a:endParaRPr sz="1400">
                        <a:latin typeface="Times New Roman"/>
                        <a:cs typeface="Times New Roman"/>
                      </a:endParaRPr>
                    </a:p>
                  </a:txBody>
                  <a:tcPr marL="0" marR="0" marT="0" marB="0">
                    <a:lnL w="12700">
                      <a:solidFill>
                        <a:srgbClr val="000000"/>
                      </a:solidFill>
                      <a:prstDash val="solid"/>
                    </a:lnL>
                    <a:lnR w="12700">
                      <a:solidFill>
                        <a:srgbClr val="000000"/>
                      </a:solidFill>
                      <a:prstDash val="solid"/>
                    </a:lnR>
                    <a:lnB w="28575">
                      <a:solidFill>
                        <a:srgbClr val="000000"/>
                      </a:solidFill>
                      <a:prstDash val="solid"/>
                    </a:lnB>
                  </a:tcPr>
                </a:tc>
                <a:tc hMerge="1">
                  <a:txBody>
                    <a:bodyPr/>
                    <a:lstStyle/>
                    <a:p>
                      <a:endParaRPr/>
                    </a:p>
                  </a:txBody>
                  <a:tcPr marL="0" marR="0" marT="0" marB="0"/>
                </a:tc>
                <a:tc hMerge="1">
                  <a:txBody>
                    <a:bodyPr/>
                    <a:lstStyle/>
                    <a:p>
                      <a:endParaRPr/>
                    </a:p>
                  </a:txBody>
                  <a:tcPr marL="0" marR="0" marT="0" marB="0"/>
                </a:tc>
                <a:tc vMerge="1">
                  <a:txBody>
                    <a:bodyPr/>
                    <a:lstStyle/>
                    <a:p>
                      <a:endParaRPr/>
                    </a:p>
                  </a:txBody>
                  <a:tcPr marL="0" marR="0" marT="0" marB="0">
                    <a:lnL w="12700">
                      <a:solidFill>
                        <a:srgbClr val="000000"/>
                      </a:solidFill>
                      <a:prstDash val="solid"/>
                    </a:lnL>
                    <a:lnR w="12700">
                      <a:solidFill>
                        <a:srgbClr val="000000"/>
                      </a:solidFill>
                      <a:prstDash val="solid"/>
                    </a:lnR>
                    <a:lnT w="76200">
                      <a:solidFill>
                        <a:srgbClr val="FFFFFF"/>
                      </a:solidFill>
                      <a:prstDash val="solid"/>
                    </a:lnT>
                    <a:lnB w="28575">
                      <a:solidFill>
                        <a:srgbClr val="000000"/>
                      </a:solidFill>
                      <a:prstDash val="solid"/>
                    </a:lnB>
                  </a:tcPr>
                </a:tc>
                <a:tc vMerge="1">
                  <a:txBody>
                    <a:bodyPr/>
                    <a:lstStyle/>
                    <a:p>
                      <a:endParaRPr/>
                    </a:p>
                  </a:txBody>
                  <a:tcPr marL="0" marR="0" marT="0" marB="0">
                    <a:lnL w="12700">
                      <a:solidFill>
                        <a:srgbClr val="000000"/>
                      </a:solidFill>
                      <a:prstDash val="solid"/>
                    </a:lnL>
                    <a:lnR w="28575">
                      <a:solidFill>
                        <a:srgbClr val="000000"/>
                      </a:solidFill>
                      <a:prstDash val="solid"/>
                    </a:lnR>
                    <a:lnT w="76200">
                      <a:solidFill>
                        <a:srgbClr val="FFFFFF"/>
                      </a:solidFill>
                      <a:prstDash val="solid"/>
                    </a:lnT>
                    <a:lnB w="28575">
                      <a:solidFill>
                        <a:srgbClr val="000000"/>
                      </a:solidFill>
                      <a:prstDash val="solid"/>
                    </a:lnB>
                  </a:tcPr>
                </a:tc>
                <a:extLst>
                  <a:ext uri="{0D108BD9-81ED-4DB2-BD59-A6C34878D82A}">
                    <a16:rowId xmlns:a16="http://schemas.microsoft.com/office/drawing/2014/main" val="10011"/>
                  </a:ext>
                </a:extLst>
              </a:tr>
            </a:tbl>
          </a:graphicData>
        </a:graphic>
      </p:graphicFrame>
      <p:sp>
        <p:nvSpPr>
          <p:cNvPr id="7" name="object 7"/>
          <p:cNvSpPr/>
          <p:nvPr/>
        </p:nvSpPr>
        <p:spPr>
          <a:xfrm>
            <a:off x="772668" y="2915410"/>
            <a:ext cx="114300" cy="216535"/>
          </a:xfrm>
          <a:custGeom>
            <a:avLst/>
            <a:gdLst/>
            <a:ahLst/>
            <a:cxnLst/>
            <a:rect l="l" t="t" r="r" b="b"/>
            <a:pathLst>
              <a:path w="114300" h="216535">
                <a:moveTo>
                  <a:pt x="0" y="216001"/>
                </a:moveTo>
                <a:lnTo>
                  <a:pt x="114300" y="216001"/>
                </a:lnTo>
                <a:lnTo>
                  <a:pt x="114300" y="0"/>
                </a:lnTo>
                <a:lnTo>
                  <a:pt x="0" y="0"/>
                </a:lnTo>
                <a:lnTo>
                  <a:pt x="0" y="216001"/>
                </a:lnTo>
                <a:close/>
              </a:path>
            </a:pathLst>
          </a:custGeom>
          <a:solidFill>
            <a:srgbClr val="CD9146"/>
          </a:solidFill>
        </p:spPr>
        <p:txBody>
          <a:bodyPr wrap="square" lIns="0" tIns="0" rIns="0" bIns="0" rtlCol="0"/>
          <a:lstStyle/>
          <a:p>
            <a:endParaRPr/>
          </a:p>
        </p:txBody>
      </p:sp>
      <p:sp>
        <p:nvSpPr>
          <p:cNvPr id="8" name="object 8"/>
          <p:cNvSpPr/>
          <p:nvPr/>
        </p:nvSpPr>
        <p:spPr>
          <a:xfrm>
            <a:off x="772668" y="3220213"/>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9" name="object 9"/>
          <p:cNvSpPr/>
          <p:nvPr/>
        </p:nvSpPr>
        <p:spPr>
          <a:xfrm>
            <a:off x="5287517" y="2932939"/>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0" name="object 10"/>
          <p:cNvSpPr/>
          <p:nvPr/>
        </p:nvSpPr>
        <p:spPr>
          <a:xfrm>
            <a:off x="5287517" y="3436621"/>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1" name="object 11"/>
          <p:cNvSpPr/>
          <p:nvPr/>
        </p:nvSpPr>
        <p:spPr>
          <a:xfrm>
            <a:off x="5287517" y="3939541"/>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2" name="object 12"/>
          <p:cNvSpPr/>
          <p:nvPr/>
        </p:nvSpPr>
        <p:spPr>
          <a:xfrm>
            <a:off x="5287517" y="4442461"/>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3" name="object 13"/>
          <p:cNvSpPr/>
          <p:nvPr/>
        </p:nvSpPr>
        <p:spPr>
          <a:xfrm>
            <a:off x="5287517" y="4946143"/>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4" name="object 14"/>
          <p:cNvSpPr/>
          <p:nvPr/>
        </p:nvSpPr>
        <p:spPr>
          <a:xfrm>
            <a:off x="5287517" y="5449063"/>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5" name="object 15"/>
          <p:cNvSpPr/>
          <p:nvPr/>
        </p:nvSpPr>
        <p:spPr>
          <a:xfrm>
            <a:off x="8726423" y="2932939"/>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6" name="object 16"/>
          <p:cNvSpPr/>
          <p:nvPr/>
        </p:nvSpPr>
        <p:spPr>
          <a:xfrm>
            <a:off x="8726423" y="3436621"/>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7" name="object 17"/>
          <p:cNvSpPr/>
          <p:nvPr/>
        </p:nvSpPr>
        <p:spPr>
          <a:xfrm>
            <a:off x="8726423" y="4226053"/>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8" name="object 18"/>
          <p:cNvSpPr/>
          <p:nvPr/>
        </p:nvSpPr>
        <p:spPr>
          <a:xfrm>
            <a:off x="8726423" y="4748023"/>
            <a:ext cx="114300" cy="396240"/>
          </a:xfrm>
          <a:custGeom>
            <a:avLst/>
            <a:gdLst/>
            <a:ahLst/>
            <a:cxnLst/>
            <a:rect l="l" t="t" r="r" b="b"/>
            <a:pathLst>
              <a:path w="114300" h="396239">
                <a:moveTo>
                  <a:pt x="0" y="395998"/>
                </a:moveTo>
                <a:lnTo>
                  <a:pt x="114300" y="395998"/>
                </a:lnTo>
                <a:lnTo>
                  <a:pt x="114300" y="0"/>
                </a:lnTo>
                <a:lnTo>
                  <a:pt x="0" y="0"/>
                </a:lnTo>
                <a:lnTo>
                  <a:pt x="0" y="395998"/>
                </a:lnTo>
                <a:close/>
              </a:path>
            </a:pathLst>
          </a:custGeom>
          <a:solidFill>
            <a:srgbClr val="CD9146"/>
          </a:solidFill>
        </p:spPr>
        <p:txBody>
          <a:bodyPr wrap="square" lIns="0" tIns="0" rIns="0" bIns="0" rtlCol="0"/>
          <a:lstStyle/>
          <a:p>
            <a:endParaRPr/>
          </a:p>
        </p:txBody>
      </p:sp>
      <p:sp>
        <p:nvSpPr>
          <p:cNvPr id="19" name="object 19"/>
          <p:cNvSpPr/>
          <p:nvPr/>
        </p:nvSpPr>
        <p:spPr>
          <a:xfrm>
            <a:off x="8726423" y="3921250"/>
            <a:ext cx="114300" cy="216535"/>
          </a:xfrm>
          <a:custGeom>
            <a:avLst/>
            <a:gdLst/>
            <a:ahLst/>
            <a:cxnLst/>
            <a:rect l="l" t="t" r="r" b="b"/>
            <a:pathLst>
              <a:path w="114300" h="216535">
                <a:moveTo>
                  <a:pt x="0" y="216001"/>
                </a:moveTo>
                <a:lnTo>
                  <a:pt x="114300" y="216001"/>
                </a:lnTo>
                <a:lnTo>
                  <a:pt x="114300" y="0"/>
                </a:lnTo>
                <a:lnTo>
                  <a:pt x="0" y="0"/>
                </a:lnTo>
                <a:lnTo>
                  <a:pt x="0" y="216001"/>
                </a:lnTo>
                <a:close/>
              </a:path>
            </a:pathLst>
          </a:custGeom>
          <a:solidFill>
            <a:srgbClr val="CD9146"/>
          </a:solidFill>
        </p:spPr>
        <p:txBody>
          <a:bodyPr wrap="square" lIns="0" tIns="0" rIns="0" bIns="0" rtlCol="0"/>
          <a:lstStyle/>
          <a:p>
            <a:endParaRPr/>
          </a:p>
        </p:txBody>
      </p:sp>
      <p:sp>
        <p:nvSpPr>
          <p:cNvPr id="21" name="object 21"/>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14</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7658100" y="3367276"/>
            <a:ext cx="2657475" cy="1030605"/>
          </a:xfrm>
          <a:custGeom>
            <a:avLst/>
            <a:gdLst/>
            <a:ahLst/>
            <a:cxnLst/>
            <a:rect l="l" t="t" r="r" b="b"/>
            <a:pathLst>
              <a:path w="2657475" h="1030604">
                <a:moveTo>
                  <a:pt x="2307704" y="0"/>
                </a:moveTo>
                <a:lnTo>
                  <a:pt x="349389" y="0"/>
                </a:lnTo>
                <a:lnTo>
                  <a:pt x="301979" y="3189"/>
                </a:lnTo>
                <a:lnTo>
                  <a:pt x="256507" y="12480"/>
                </a:lnTo>
                <a:lnTo>
                  <a:pt x="213390" y="27456"/>
                </a:lnTo>
                <a:lnTo>
                  <a:pt x="173045" y="47701"/>
                </a:lnTo>
                <a:lnTo>
                  <a:pt x="135887" y="72799"/>
                </a:lnTo>
                <a:lnTo>
                  <a:pt x="102333" y="102333"/>
                </a:lnTo>
                <a:lnTo>
                  <a:pt x="72799" y="135887"/>
                </a:lnTo>
                <a:lnTo>
                  <a:pt x="47701" y="173045"/>
                </a:lnTo>
                <a:lnTo>
                  <a:pt x="27456" y="213390"/>
                </a:lnTo>
                <a:lnTo>
                  <a:pt x="12480" y="256507"/>
                </a:lnTo>
                <a:lnTo>
                  <a:pt x="3189" y="301979"/>
                </a:lnTo>
                <a:lnTo>
                  <a:pt x="0" y="349389"/>
                </a:lnTo>
                <a:lnTo>
                  <a:pt x="0" y="680834"/>
                </a:lnTo>
                <a:lnTo>
                  <a:pt x="3189" y="728244"/>
                </a:lnTo>
                <a:lnTo>
                  <a:pt x="12480" y="773716"/>
                </a:lnTo>
                <a:lnTo>
                  <a:pt x="27456" y="816833"/>
                </a:lnTo>
                <a:lnTo>
                  <a:pt x="47701" y="857178"/>
                </a:lnTo>
                <a:lnTo>
                  <a:pt x="72799" y="894336"/>
                </a:lnTo>
                <a:lnTo>
                  <a:pt x="102333" y="927890"/>
                </a:lnTo>
                <a:lnTo>
                  <a:pt x="135887" y="957424"/>
                </a:lnTo>
                <a:lnTo>
                  <a:pt x="173045" y="982522"/>
                </a:lnTo>
                <a:lnTo>
                  <a:pt x="213390" y="1002767"/>
                </a:lnTo>
                <a:lnTo>
                  <a:pt x="256507" y="1017743"/>
                </a:lnTo>
                <a:lnTo>
                  <a:pt x="301979" y="1027034"/>
                </a:lnTo>
                <a:lnTo>
                  <a:pt x="349389" y="1030224"/>
                </a:lnTo>
                <a:lnTo>
                  <a:pt x="2307704" y="1030224"/>
                </a:lnTo>
                <a:lnTo>
                  <a:pt x="2355114" y="1027034"/>
                </a:lnTo>
                <a:lnTo>
                  <a:pt x="2400586" y="1017743"/>
                </a:lnTo>
                <a:lnTo>
                  <a:pt x="2443703" y="1002767"/>
                </a:lnTo>
                <a:lnTo>
                  <a:pt x="2484048" y="982522"/>
                </a:lnTo>
                <a:lnTo>
                  <a:pt x="2521206" y="957424"/>
                </a:lnTo>
                <a:lnTo>
                  <a:pt x="2554760" y="927890"/>
                </a:lnTo>
                <a:lnTo>
                  <a:pt x="2584294" y="894336"/>
                </a:lnTo>
                <a:lnTo>
                  <a:pt x="2609392" y="857178"/>
                </a:lnTo>
                <a:lnTo>
                  <a:pt x="2629637" y="816833"/>
                </a:lnTo>
                <a:lnTo>
                  <a:pt x="2644613" y="773716"/>
                </a:lnTo>
                <a:lnTo>
                  <a:pt x="2653904" y="728244"/>
                </a:lnTo>
                <a:lnTo>
                  <a:pt x="2657094" y="680834"/>
                </a:lnTo>
                <a:lnTo>
                  <a:pt x="2657094" y="349389"/>
                </a:lnTo>
                <a:lnTo>
                  <a:pt x="2653904" y="301979"/>
                </a:lnTo>
                <a:lnTo>
                  <a:pt x="2644613" y="256507"/>
                </a:lnTo>
                <a:lnTo>
                  <a:pt x="2629637" y="213390"/>
                </a:lnTo>
                <a:lnTo>
                  <a:pt x="2609392" y="173045"/>
                </a:lnTo>
                <a:lnTo>
                  <a:pt x="2584294" y="135887"/>
                </a:lnTo>
                <a:lnTo>
                  <a:pt x="2554760" y="102333"/>
                </a:lnTo>
                <a:lnTo>
                  <a:pt x="2521206" y="72799"/>
                </a:lnTo>
                <a:lnTo>
                  <a:pt x="2484048" y="47701"/>
                </a:lnTo>
                <a:lnTo>
                  <a:pt x="2443703" y="27456"/>
                </a:lnTo>
                <a:lnTo>
                  <a:pt x="2400586" y="12480"/>
                </a:lnTo>
                <a:lnTo>
                  <a:pt x="2355114" y="3189"/>
                </a:lnTo>
                <a:lnTo>
                  <a:pt x="2307704" y="0"/>
                </a:lnTo>
                <a:close/>
              </a:path>
            </a:pathLst>
          </a:custGeom>
          <a:solidFill>
            <a:srgbClr val="E7E6E6"/>
          </a:solidFill>
        </p:spPr>
        <p:txBody>
          <a:bodyPr wrap="square" lIns="0" tIns="0" rIns="0" bIns="0" rtlCol="0"/>
          <a:lstStyle/>
          <a:p>
            <a:endParaRPr/>
          </a:p>
        </p:txBody>
      </p:sp>
      <p:sp>
        <p:nvSpPr>
          <p:cNvPr id="5" name="object 5"/>
          <p:cNvSpPr/>
          <p:nvPr/>
        </p:nvSpPr>
        <p:spPr>
          <a:xfrm>
            <a:off x="4730496" y="3367276"/>
            <a:ext cx="2657475" cy="1030605"/>
          </a:xfrm>
          <a:custGeom>
            <a:avLst/>
            <a:gdLst/>
            <a:ahLst/>
            <a:cxnLst/>
            <a:rect l="l" t="t" r="r" b="b"/>
            <a:pathLst>
              <a:path w="2657475" h="1030604">
                <a:moveTo>
                  <a:pt x="2307704" y="0"/>
                </a:moveTo>
                <a:lnTo>
                  <a:pt x="349389" y="0"/>
                </a:lnTo>
                <a:lnTo>
                  <a:pt x="301979" y="3189"/>
                </a:lnTo>
                <a:lnTo>
                  <a:pt x="256507" y="12480"/>
                </a:lnTo>
                <a:lnTo>
                  <a:pt x="213390" y="27456"/>
                </a:lnTo>
                <a:lnTo>
                  <a:pt x="173045" y="47701"/>
                </a:lnTo>
                <a:lnTo>
                  <a:pt x="135887" y="72799"/>
                </a:lnTo>
                <a:lnTo>
                  <a:pt x="102333" y="102333"/>
                </a:lnTo>
                <a:lnTo>
                  <a:pt x="72799" y="135887"/>
                </a:lnTo>
                <a:lnTo>
                  <a:pt x="47701" y="173045"/>
                </a:lnTo>
                <a:lnTo>
                  <a:pt x="27456" y="213390"/>
                </a:lnTo>
                <a:lnTo>
                  <a:pt x="12480" y="256507"/>
                </a:lnTo>
                <a:lnTo>
                  <a:pt x="3189" y="301979"/>
                </a:lnTo>
                <a:lnTo>
                  <a:pt x="0" y="349389"/>
                </a:lnTo>
                <a:lnTo>
                  <a:pt x="0" y="680834"/>
                </a:lnTo>
                <a:lnTo>
                  <a:pt x="3189" y="728244"/>
                </a:lnTo>
                <a:lnTo>
                  <a:pt x="12480" y="773716"/>
                </a:lnTo>
                <a:lnTo>
                  <a:pt x="27456" y="816833"/>
                </a:lnTo>
                <a:lnTo>
                  <a:pt x="47701" y="857178"/>
                </a:lnTo>
                <a:lnTo>
                  <a:pt x="72799" y="894336"/>
                </a:lnTo>
                <a:lnTo>
                  <a:pt x="102333" y="927890"/>
                </a:lnTo>
                <a:lnTo>
                  <a:pt x="135887" y="957424"/>
                </a:lnTo>
                <a:lnTo>
                  <a:pt x="173045" y="982522"/>
                </a:lnTo>
                <a:lnTo>
                  <a:pt x="213390" y="1002767"/>
                </a:lnTo>
                <a:lnTo>
                  <a:pt x="256507" y="1017743"/>
                </a:lnTo>
                <a:lnTo>
                  <a:pt x="301979" y="1027034"/>
                </a:lnTo>
                <a:lnTo>
                  <a:pt x="349389" y="1030224"/>
                </a:lnTo>
                <a:lnTo>
                  <a:pt x="2307704" y="1030224"/>
                </a:lnTo>
                <a:lnTo>
                  <a:pt x="2355114" y="1027034"/>
                </a:lnTo>
                <a:lnTo>
                  <a:pt x="2400586" y="1017743"/>
                </a:lnTo>
                <a:lnTo>
                  <a:pt x="2443703" y="1002767"/>
                </a:lnTo>
                <a:lnTo>
                  <a:pt x="2484048" y="982522"/>
                </a:lnTo>
                <a:lnTo>
                  <a:pt x="2521206" y="957424"/>
                </a:lnTo>
                <a:lnTo>
                  <a:pt x="2554760" y="927890"/>
                </a:lnTo>
                <a:lnTo>
                  <a:pt x="2584294" y="894336"/>
                </a:lnTo>
                <a:lnTo>
                  <a:pt x="2609392" y="857178"/>
                </a:lnTo>
                <a:lnTo>
                  <a:pt x="2629637" y="816833"/>
                </a:lnTo>
                <a:lnTo>
                  <a:pt x="2644613" y="773716"/>
                </a:lnTo>
                <a:lnTo>
                  <a:pt x="2653904" y="728244"/>
                </a:lnTo>
                <a:lnTo>
                  <a:pt x="2657094" y="680834"/>
                </a:lnTo>
                <a:lnTo>
                  <a:pt x="2657094" y="349389"/>
                </a:lnTo>
                <a:lnTo>
                  <a:pt x="2653904" y="301979"/>
                </a:lnTo>
                <a:lnTo>
                  <a:pt x="2644613" y="256507"/>
                </a:lnTo>
                <a:lnTo>
                  <a:pt x="2629637" y="213390"/>
                </a:lnTo>
                <a:lnTo>
                  <a:pt x="2609392" y="173045"/>
                </a:lnTo>
                <a:lnTo>
                  <a:pt x="2584294" y="135887"/>
                </a:lnTo>
                <a:lnTo>
                  <a:pt x="2554760" y="102333"/>
                </a:lnTo>
                <a:lnTo>
                  <a:pt x="2521206" y="72799"/>
                </a:lnTo>
                <a:lnTo>
                  <a:pt x="2484048" y="47701"/>
                </a:lnTo>
                <a:lnTo>
                  <a:pt x="2443703" y="27456"/>
                </a:lnTo>
                <a:lnTo>
                  <a:pt x="2400586" y="12480"/>
                </a:lnTo>
                <a:lnTo>
                  <a:pt x="2355114" y="3189"/>
                </a:lnTo>
                <a:lnTo>
                  <a:pt x="2307704" y="0"/>
                </a:lnTo>
                <a:close/>
              </a:path>
            </a:pathLst>
          </a:custGeom>
          <a:solidFill>
            <a:srgbClr val="E7E6E6"/>
          </a:solidFill>
        </p:spPr>
        <p:txBody>
          <a:bodyPr wrap="square" lIns="0" tIns="0" rIns="0" bIns="0" rtlCol="0"/>
          <a:lstStyle/>
          <a:p>
            <a:endParaRPr/>
          </a:p>
        </p:txBody>
      </p:sp>
      <p:sp>
        <p:nvSpPr>
          <p:cNvPr id="6" name="object 6"/>
          <p:cNvSpPr/>
          <p:nvPr/>
        </p:nvSpPr>
        <p:spPr>
          <a:xfrm>
            <a:off x="1834895" y="3367278"/>
            <a:ext cx="2656840" cy="1030605"/>
          </a:xfrm>
          <a:custGeom>
            <a:avLst/>
            <a:gdLst/>
            <a:ahLst/>
            <a:cxnLst/>
            <a:rect l="l" t="t" r="r" b="b"/>
            <a:pathLst>
              <a:path w="2656840" h="1030604">
                <a:moveTo>
                  <a:pt x="2306942" y="0"/>
                </a:moveTo>
                <a:lnTo>
                  <a:pt x="349389" y="0"/>
                </a:lnTo>
                <a:lnTo>
                  <a:pt x="301979" y="3189"/>
                </a:lnTo>
                <a:lnTo>
                  <a:pt x="256507" y="12480"/>
                </a:lnTo>
                <a:lnTo>
                  <a:pt x="213390" y="27456"/>
                </a:lnTo>
                <a:lnTo>
                  <a:pt x="173045" y="47701"/>
                </a:lnTo>
                <a:lnTo>
                  <a:pt x="135887" y="72799"/>
                </a:lnTo>
                <a:lnTo>
                  <a:pt x="102333" y="102333"/>
                </a:lnTo>
                <a:lnTo>
                  <a:pt x="72799" y="135887"/>
                </a:lnTo>
                <a:lnTo>
                  <a:pt x="47701" y="173045"/>
                </a:lnTo>
                <a:lnTo>
                  <a:pt x="27456" y="213390"/>
                </a:lnTo>
                <a:lnTo>
                  <a:pt x="12480" y="256507"/>
                </a:lnTo>
                <a:lnTo>
                  <a:pt x="3189" y="301979"/>
                </a:lnTo>
                <a:lnTo>
                  <a:pt x="0" y="349389"/>
                </a:lnTo>
                <a:lnTo>
                  <a:pt x="0" y="680834"/>
                </a:lnTo>
                <a:lnTo>
                  <a:pt x="3189" y="728244"/>
                </a:lnTo>
                <a:lnTo>
                  <a:pt x="12480" y="773716"/>
                </a:lnTo>
                <a:lnTo>
                  <a:pt x="27456" y="816833"/>
                </a:lnTo>
                <a:lnTo>
                  <a:pt x="47701" y="857178"/>
                </a:lnTo>
                <a:lnTo>
                  <a:pt x="72799" y="894336"/>
                </a:lnTo>
                <a:lnTo>
                  <a:pt x="102333" y="927890"/>
                </a:lnTo>
                <a:lnTo>
                  <a:pt x="135887" y="957424"/>
                </a:lnTo>
                <a:lnTo>
                  <a:pt x="173045" y="982522"/>
                </a:lnTo>
                <a:lnTo>
                  <a:pt x="213390" y="1002767"/>
                </a:lnTo>
                <a:lnTo>
                  <a:pt x="256507" y="1017743"/>
                </a:lnTo>
                <a:lnTo>
                  <a:pt x="301979" y="1027034"/>
                </a:lnTo>
                <a:lnTo>
                  <a:pt x="349389" y="1030224"/>
                </a:lnTo>
                <a:lnTo>
                  <a:pt x="2306942" y="1030224"/>
                </a:lnTo>
                <a:lnTo>
                  <a:pt x="2354352" y="1027034"/>
                </a:lnTo>
                <a:lnTo>
                  <a:pt x="2399824" y="1017743"/>
                </a:lnTo>
                <a:lnTo>
                  <a:pt x="2442941" y="1002767"/>
                </a:lnTo>
                <a:lnTo>
                  <a:pt x="2483286" y="982522"/>
                </a:lnTo>
                <a:lnTo>
                  <a:pt x="2520444" y="957424"/>
                </a:lnTo>
                <a:lnTo>
                  <a:pt x="2553998" y="927890"/>
                </a:lnTo>
                <a:lnTo>
                  <a:pt x="2583532" y="894336"/>
                </a:lnTo>
                <a:lnTo>
                  <a:pt x="2608630" y="857178"/>
                </a:lnTo>
                <a:lnTo>
                  <a:pt x="2628875" y="816833"/>
                </a:lnTo>
                <a:lnTo>
                  <a:pt x="2643851" y="773716"/>
                </a:lnTo>
                <a:lnTo>
                  <a:pt x="2653142" y="728244"/>
                </a:lnTo>
                <a:lnTo>
                  <a:pt x="2656332" y="680834"/>
                </a:lnTo>
                <a:lnTo>
                  <a:pt x="2656332" y="349389"/>
                </a:lnTo>
                <a:lnTo>
                  <a:pt x="2653142" y="301979"/>
                </a:lnTo>
                <a:lnTo>
                  <a:pt x="2643851" y="256507"/>
                </a:lnTo>
                <a:lnTo>
                  <a:pt x="2628875" y="213390"/>
                </a:lnTo>
                <a:lnTo>
                  <a:pt x="2608630" y="173045"/>
                </a:lnTo>
                <a:lnTo>
                  <a:pt x="2583532" y="135887"/>
                </a:lnTo>
                <a:lnTo>
                  <a:pt x="2553998" y="102333"/>
                </a:lnTo>
                <a:lnTo>
                  <a:pt x="2520444" y="72799"/>
                </a:lnTo>
                <a:lnTo>
                  <a:pt x="2483286" y="47701"/>
                </a:lnTo>
                <a:lnTo>
                  <a:pt x="2442941" y="27456"/>
                </a:lnTo>
                <a:lnTo>
                  <a:pt x="2399824" y="12480"/>
                </a:lnTo>
                <a:lnTo>
                  <a:pt x="2354352" y="3189"/>
                </a:lnTo>
                <a:lnTo>
                  <a:pt x="2306942" y="0"/>
                </a:lnTo>
                <a:close/>
              </a:path>
            </a:pathLst>
          </a:custGeom>
          <a:solidFill>
            <a:srgbClr val="E7E6E6"/>
          </a:solidFill>
        </p:spPr>
        <p:txBody>
          <a:bodyPr wrap="square" lIns="0" tIns="0" rIns="0" bIns="0" rtlCol="0"/>
          <a:lstStyle/>
          <a:p>
            <a:endParaRPr/>
          </a:p>
        </p:txBody>
      </p:sp>
      <p:sp>
        <p:nvSpPr>
          <p:cNvPr id="7" name="object 7"/>
          <p:cNvSpPr txBox="1"/>
          <p:nvPr/>
        </p:nvSpPr>
        <p:spPr>
          <a:xfrm>
            <a:off x="2297747" y="2043748"/>
            <a:ext cx="8200390" cy="879475"/>
          </a:xfrm>
          <a:prstGeom prst="rect">
            <a:avLst/>
          </a:prstGeom>
        </p:spPr>
        <p:txBody>
          <a:bodyPr vert="horz" wrap="square" lIns="0" tIns="12700" rIns="0" bIns="0" rtlCol="0">
            <a:spAutoFit/>
          </a:bodyPr>
          <a:lstStyle/>
          <a:p>
            <a:pPr marL="901065" marR="5080" indent="-889000">
              <a:lnSpc>
                <a:spcPct val="100000"/>
              </a:lnSpc>
              <a:spcBef>
                <a:spcPts val="100"/>
              </a:spcBef>
            </a:pPr>
            <a:r>
              <a:rPr sz="2800" dirty="0">
                <a:latin typeface="Arial MT"/>
                <a:cs typeface="Arial MT"/>
              </a:rPr>
              <a:t>North Atlantic Treaty Organization </a:t>
            </a:r>
            <a:r>
              <a:rPr sz="2800" spc="-5" dirty="0">
                <a:latin typeface="Arial MT"/>
                <a:cs typeface="Arial MT"/>
              </a:rPr>
              <a:t>(NATO) </a:t>
            </a:r>
            <a:r>
              <a:rPr sz="2800" dirty="0">
                <a:latin typeface="Arial MT"/>
                <a:cs typeface="Arial MT"/>
              </a:rPr>
              <a:t>specifies </a:t>
            </a:r>
            <a:r>
              <a:rPr sz="2800" spc="-765" dirty="0">
                <a:latin typeface="Arial MT"/>
                <a:cs typeface="Arial MT"/>
              </a:rPr>
              <a:t> </a:t>
            </a:r>
            <a:r>
              <a:rPr sz="2800" dirty="0">
                <a:latin typeface="Arial MT"/>
                <a:cs typeface="Arial MT"/>
              </a:rPr>
              <a:t>three</a:t>
            </a:r>
            <a:r>
              <a:rPr sz="2800" spc="-10" dirty="0">
                <a:latin typeface="Arial MT"/>
                <a:cs typeface="Arial MT"/>
              </a:rPr>
              <a:t> </a:t>
            </a:r>
            <a:r>
              <a:rPr sz="2800" dirty="0">
                <a:latin typeface="Arial MT"/>
                <a:cs typeface="Arial MT"/>
              </a:rPr>
              <a:t>categories</a:t>
            </a:r>
            <a:r>
              <a:rPr sz="2800" spc="-10" dirty="0">
                <a:latin typeface="Arial MT"/>
                <a:cs typeface="Arial MT"/>
              </a:rPr>
              <a:t> </a:t>
            </a:r>
            <a:r>
              <a:rPr sz="2800" dirty="0">
                <a:latin typeface="Arial MT"/>
                <a:cs typeface="Arial MT"/>
              </a:rPr>
              <a:t>for</a:t>
            </a:r>
            <a:r>
              <a:rPr sz="2800" spc="-10" dirty="0">
                <a:latin typeface="Arial MT"/>
                <a:cs typeface="Arial MT"/>
              </a:rPr>
              <a:t> </a:t>
            </a:r>
            <a:r>
              <a:rPr sz="2800" dirty="0">
                <a:latin typeface="Arial MT"/>
                <a:cs typeface="Arial MT"/>
              </a:rPr>
              <a:t>casualty</a:t>
            </a:r>
            <a:r>
              <a:rPr sz="2800" spc="-15" dirty="0">
                <a:latin typeface="Arial MT"/>
                <a:cs typeface="Arial MT"/>
              </a:rPr>
              <a:t> </a:t>
            </a:r>
            <a:r>
              <a:rPr sz="2800" dirty="0">
                <a:latin typeface="Arial MT"/>
                <a:cs typeface="Arial MT"/>
              </a:rPr>
              <a:t>evacuation:</a:t>
            </a:r>
            <a:endParaRPr sz="2800">
              <a:latin typeface="Arial MT"/>
              <a:cs typeface="Arial MT"/>
            </a:endParaRPr>
          </a:p>
        </p:txBody>
      </p:sp>
      <p:sp>
        <p:nvSpPr>
          <p:cNvPr id="13" name="object 13"/>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15</a:t>
            </a:r>
            <a:endParaRPr sz="1200"/>
          </a:p>
        </p:txBody>
      </p:sp>
      <p:sp>
        <p:nvSpPr>
          <p:cNvPr id="8" name="object 8"/>
          <p:cNvSpPr txBox="1"/>
          <p:nvPr/>
        </p:nvSpPr>
        <p:spPr>
          <a:xfrm>
            <a:off x="7830934" y="3215802"/>
            <a:ext cx="2310765" cy="1677035"/>
          </a:xfrm>
          <a:prstGeom prst="rect">
            <a:avLst/>
          </a:prstGeom>
        </p:spPr>
        <p:txBody>
          <a:bodyPr vert="horz" wrap="square" lIns="0" tIns="175260" rIns="0" bIns="0" rtlCol="0">
            <a:spAutoFit/>
          </a:bodyPr>
          <a:lstStyle/>
          <a:p>
            <a:pPr algn="ctr">
              <a:lnSpc>
                <a:spcPct val="100000"/>
              </a:lnSpc>
              <a:spcBef>
                <a:spcPts val="1380"/>
              </a:spcBef>
            </a:pPr>
            <a:r>
              <a:rPr sz="6000" spc="-5" dirty="0">
                <a:latin typeface="Arial MT"/>
                <a:cs typeface="Arial MT"/>
              </a:rPr>
              <a:t>CAT</a:t>
            </a:r>
            <a:r>
              <a:rPr sz="6000" spc="-90" dirty="0">
                <a:latin typeface="Arial MT"/>
                <a:cs typeface="Arial MT"/>
              </a:rPr>
              <a:t> </a:t>
            </a:r>
            <a:r>
              <a:rPr sz="6000" b="1" dirty="0">
                <a:solidFill>
                  <a:srgbClr val="CD9146"/>
                </a:solidFill>
                <a:latin typeface="Arial"/>
                <a:cs typeface="Arial"/>
              </a:rPr>
              <a:t>C</a:t>
            </a:r>
            <a:endParaRPr sz="6000">
              <a:latin typeface="Arial"/>
              <a:cs typeface="Arial"/>
            </a:endParaRPr>
          </a:p>
          <a:p>
            <a:pPr marL="1905" algn="ctr">
              <a:lnSpc>
                <a:spcPct val="100000"/>
              </a:lnSpc>
              <a:spcBef>
                <a:spcPts val="685"/>
              </a:spcBef>
            </a:pPr>
            <a:r>
              <a:rPr sz="3200" b="1" spc="-5" dirty="0">
                <a:latin typeface="Arial"/>
                <a:cs typeface="Arial"/>
              </a:rPr>
              <a:t>Routine</a:t>
            </a:r>
            <a:endParaRPr sz="3200">
              <a:latin typeface="Arial"/>
              <a:cs typeface="Arial"/>
            </a:endParaRPr>
          </a:p>
        </p:txBody>
      </p:sp>
      <p:sp>
        <p:nvSpPr>
          <p:cNvPr id="9" name="object 9"/>
          <p:cNvSpPr txBox="1"/>
          <p:nvPr/>
        </p:nvSpPr>
        <p:spPr>
          <a:xfrm>
            <a:off x="4903004" y="3215802"/>
            <a:ext cx="2310765" cy="1677035"/>
          </a:xfrm>
          <a:prstGeom prst="rect">
            <a:avLst/>
          </a:prstGeom>
        </p:spPr>
        <p:txBody>
          <a:bodyPr vert="horz" wrap="square" lIns="0" tIns="175260" rIns="0" bIns="0" rtlCol="0">
            <a:spAutoFit/>
          </a:bodyPr>
          <a:lstStyle/>
          <a:p>
            <a:pPr algn="ctr">
              <a:lnSpc>
                <a:spcPct val="100000"/>
              </a:lnSpc>
              <a:spcBef>
                <a:spcPts val="1380"/>
              </a:spcBef>
            </a:pPr>
            <a:r>
              <a:rPr sz="6000" spc="-5" dirty="0">
                <a:latin typeface="Arial MT"/>
                <a:cs typeface="Arial MT"/>
              </a:rPr>
              <a:t>CAT</a:t>
            </a:r>
            <a:r>
              <a:rPr sz="6000" spc="-90" dirty="0">
                <a:latin typeface="Arial MT"/>
                <a:cs typeface="Arial MT"/>
              </a:rPr>
              <a:t> </a:t>
            </a:r>
            <a:r>
              <a:rPr sz="6000" b="1" dirty="0">
                <a:solidFill>
                  <a:srgbClr val="CD9146"/>
                </a:solidFill>
                <a:latin typeface="Arial"/>
                <a:cs typeface="Arial"/>
              </a:rPr>
              <a:t>B</a:t>
            </a:r>
            <a:endParaRPr sz="6000">
              <a:latin typeface="Arial"/>
              <a:cs typeface="Arial"/>
            </a:endParaRPr>
          </a:p>
          <a:p>
            <a:pPr algn="ctr">
              <a:lnSpc>
                <a:spcPct val="100000"/>
              </a:lnSpc>
              <a:spcBef>
                <a:spcPts val="685"/>
              </a:spcBef>
            </a:pPr>
            <a:r>
              <a:rPr sz="3200" b="1" spc="-5" dirty="0">
                <a:latin typeface="Arial"/>
                <a:cs typeface="Arial"/>
              </a:rPr>
              <a:t>Priority</a:t>
            </a:r>
            <a:endParaRPr sz="3200">
              <a:latin typeface="Arial"/>
              <a:cs typeface="Arial"/>
            </a:endParaRPr>
          </a:p>
        </p:txBody>
      </p:sp>
      <p:sp>
        <p:nvSpPr>
          <p:cNvPr id="10" name="object 10"/>
          <p:cNvSpPr txBox="1"/>
          <p:nvPr/>
        </p:nvSpPr>
        <p:spPr>
          <a:xfrm>
            <a:off x="1975072" y="3215802"/>
            <a:ext cx="2310765" cy="1677035"/>
          </a:xfrm>
          <a:prstGeom prst="rect">
            <a:avLst/>
          </a:prstGeom>
        </p:spPr>
        <p:txBody>
          <a:bodyPr vert="horz" wrap="square" lIns="0" tIns="175260" rIns="0" bIns="0" rtlCol="0">
            <a:spAutoFit/>
          </a:bodyPr>
          <a:lstStyle/>
          <a:p>
            <a:pPr algn="ctr">
              <a:lnSpc>
                <a:spcPct val="100000"/>
              </a:lnSpc>
              <a:spcBef>
                <a:spcPts val="1380"/>
              </a:spcBef>
            </a:pPr>
            <a:r>
              <a:rPr sz="6000" spc="-5" dirty="0">
                <a:latin typeface="Arial MT"/>
                <a:cs typeface="Arial MT"/>
              </a:rPr>
              <a:t>CAT</a:t>
            </a:r>
            <a:r>
              <a:rPr sz="6000" spc="-90" dirty="0">
                <a:latin typeface="Arial MT"/>
                <a:cs typeface="Arial MT"/>
              </a:rPr>
              <a:t> </a:t>
            </a:r>
            <a:r>
              <a:rPr sz="6000" b="1" dirty="0">
                <a:solidFill>
                  <a:srgbClr val="CD9146"/>
                </a:solidFill>
                <a:latin typeface="Arial"/>
                <a:cs typeface="Arial"/>
              </a:rPr>
              <a:t>A</a:t>
            </a:r>
            <a:endParaRPr sz="6000">
              <a:latin typeface="Arial"/>
              <a:cs typeface="Arial"/>
            </a:endParaRPr>
          </a:p>
          <a:p>
            <a:pPr algn="ctr">
              <a:lnSpc>
                <a:spcPct val="100000"/>
              </a:lnSpc>
              <a:spcBef>
                <a:spcPts val="685"/>
              </a:spcBef>
            </a:pPr>
            <a:r>
              <a:rPr sz="3200" b="1" spc="-5" dirty="0">
                <a:latin typeface="Arial"/>
                <a:cs typeface="Arial"/>
              </a:rPr>
              <a:t>Urgent</a:t>
            </a:r>
            <a:endParaRPr sz="3200">
              <a:latin typeface="Arial"/>
              <a:cs typeface="Arial"/>
            </a:endParaRPr>
          </a:p>
        </p:txBody>
      </p:sp>
      <p:sp>
        <p:nvSpPr>
          <p:cNvPr id="11" name="object 11"/>
          <p:cNvSpPr txBox="1">
            <a:spLocks noGrp="1"/>
          </p:cNvSpPr>
          <p:nvPr>
            <p:ph type="title"/>
          </p:nvPr>
        </p:nvSpPr>
        <p:spPr>
          <a:xfrm>
            <a:off x="3283012" y="753634"/>
            <a:ext cx="5666105" cy="1122680"/>
          </a:xfrm>
          <a:prstGeom prst="rect">
            <a:avLst/>
          </a:prstGeom>
        </p:spPr>
        <p:txBody>
          <a:bodyPr vert="horz" wrap="square" lIns="0" tIns="12700" rIns="0" bIns="0" rtlCol="0">
            <a:spAutoFit/>
          </a:bodyPr>
          <a:lstStyle/>
          <a:p>
            <a:pPr marL="1320165" marR="5080" indent="-1308100">
              <a:lnSpc>
                <a:spcPct val="100000"/>
              </a:lnSpc>
              <a:spcBef>
                <a:spcPts val="100"/>
              </a:spcBef>
            </a:pPr>
            <a:r>
              <a:rPr sz="3600" spc="-5" dirty="0">
                <a:solidFill>
                  <a:srgbClr val="000000"/>
                </a:solidFill>
              </a:rPr>
              <a:t>CASUALTY</a:t>
            </a:r>
            <a:r>
              <a:rPr sz="3600" spc="-85" dirty="0">
                <a:solidFill>
                  <a:srgbClr val="000000"/>
                </a:solidFill>
              </a:rPr>
              <a:t> </a:t>
            </a:r>
            <a:r>
              <a:rPr sz="3600" dirty="0">
                <a:solidFill>
                  <a:srgbClr val="000000"/>
                </a:solidFill>
              </a:rPr>
              <a:t>EVACUATION </a:t>
            </a:r>
            <a:r>
              <a:rPr sz="3600" spc="-985" dirty="0">
                <a:solidFill>
                  <a:srgbClr val="000000"/>
                </a:solidFill>
              </a:rPr>
              <a:t> </a:t>
            </a:r>
            <a:r>
              <a:rPr sz="3600" spc="-5" dirty="0">
                <a:solidFill>
                  <a:srgbClr val="CD9146"/>
                </a:solidFill>
              </a:rPr>
              <a:t>CATEGORIES</a:t>
            </a:r>
            <a:endParaRPr sz="36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1059941" y="1993394"/>
            <a:ext cx="2657475" cy="1030605"/>
          </a:xfrm>
          <a:custGeom>
            <a:avLst/>
            <a:gdLst/>
            <a:ahLst/>
            <a:cxnLst/>
            <a:rect l="l" t="t" r="r" b="b"/>
            <a:pathLst>
              <a:path w="2657475" h="1030605">
                <a:moveTo>
                  <a:pt x="2463774" y="0"/>
                </a:moveTo>
                <a:lnTo>
                  <a:pt x="193319" y="0"/>
                </a:lnTo>
                <a:lnTo>
                  <a:pt x="148992" y="5105"/>
                </a:lnTo>
                <a:lnTo>
                  <a:pt x="108301" y="19648"/>
                </a:lnTo>
                <a:lnTo>
                  <a:pt x="72407" y="42469"/>
                </a:lnTo>
                <a:lnTo>
                  <a:pt x="42469" y="72407"/>
                </a:lnTo>
                <a:lnTo>
                  <a:pt x="19648" y="108301"/>
                </a:lnTo>
                <a:lnTo>
                  <a:pt x="5105" y="148992"/>
                </a:lnTo>
                <a:lnTo>
                  <a:pt x="0" y="193319"/>
                </a:lnTo>
                <a:lnTo>
                  <a:pt x="0" y="836904"/>
                </a:lnTo>
                <a:lnTo>
                  <a:pt x="5105" y="881231"/>
                </a:lnTo>
                <a:lnTo>
                  <a:pt x="19648" y="921922"/>
                </a:lnTo>
                <a:lnTo>
                  <a:pt x="42469" y="957816"/>
                </a:lnTo>
                <a:lnTo>
                  <a:pt x="72407" y="987754"/>
                </a:lnTo>
                <a:lnTo>
                  <a:pt x="108301" y="1010575"/>
                </a:lnTo>
                <a:lnTo>
                  <a:pt x="148992" y="1025118"/>
                </a:lnTo>
                <a:lnTo>
                  <a:pt x="193319" y="1030223"/>
                </a:lnTo>
                <a:lnTo>
                  <a:pt x="2463774" y="1030223"/>
                </a:lnTo>
                <a:lnTo>
                  <a:pt x="2508101" y="1025118"/>
                </a:lnTo>
                <a:lnTo>
                  <a:pt x="2548792" y="1010575"/>
                </a:lnTo>
                <a:lnTo>
                  <a:pt x="2584686" y="987754"/>
                </a:lnTo>
                <a:lnTo>
                  <a:pt x="2614624" y="957816"/>
                </a:lnTo>
                <a:lnTo>
                  <a:pt x="2637445" y="921922"/>
                </a:lnTo>
                <a:lnTo>
                  <a:pt x="2651988" y="881231"/>
                </a:lnTo>
                <a:lnTo>
                  <a:pt x="2657094" y="836904"/>
                </a:lnTo>
                <a:lnTo>
                  <a:pt x="2657094" y="193319"/>
                </a:lnTo>
                <a:lnTo>
                  <a:pt x="2651988" y="148992"/>
                </a:lnTo>
                <a:lnTo>
                  <a:pt x="2637445" y="108301"/>
                </a:lnTo>
                <a:lnTo>
                  <a:pt x="2614624" y="72407"/>
                </a:lnTo>
                <a:lnTo>
                  <a:pt x="2584686" y="42469"/>
                </a:lnTo>
                <a:lnTo>
                  <a:pt x="2548792" y="19648"/>
                </a:lnTo>
                <a:lnTo>
                  <a:pt x="2508101" y="5105"/>
                </a:lnTo>
                <a:lnTo>
                  <a:pt x="2463774" y="0"/>
                </a:lnTo>
                <a:close/>
              </a:path>
            </a:pathLst>
          </a:custGeom>
          <a:solidFill>
            <a:srgbClr val="E7E6E6"/>
          </a:solidFill>
        </p:spPr>
        <p:txBody>
          <a:bodyPr wrap="square" lIns="0" tIns="0" rIns="0" bIns="0" rtlCol="0"/>
          <a:lstStyle/>
          <a:p>
            <a:endParaRPr/>
          </a:p>
        </p:txBody>
      </p:sp>
      <p:sp>
        <p:nvSpPr>
          <p:cNvPr id="5" name="object 5"/>
          <p:cNvSpPr txBox="1"/>
          <p:nvPr/>
        </p:nvSpPr>
        <p:spPr>
          <a:xfrm>
            <a:off x="4902612" y="1976725"/>
            <a:ext cx="5536565" cy="4314825"/>
          </a:xfrm>
          <a:prstGeom prst="rect">
            <a:avLst/>
          </a:prstGeom>
        </p:spPr>
        <p:txBody>
          <a:bodyPr vert="horz" wrap="square" lIns="0" tIns="109220" rIns="0" bIns="0" rtlCol="0">
            <a:spAutoFit/>
          </a:bodyPr>
          <a:lstStyle/>
          <a:p>
            <a:pPr marL="12700">
              <a:lnSpc>
                <a:spcPct val="100000"/>
              </a:lnSpc>
              <a:spcBef>
                <a:spcPts val="860"/>
              </a:spcBef>
            </a:pPr>
            <a:r>
              <a:rPr sz="2000" spc="-5" dirty="0">
                <a:latin typeface="Arial MT"/>
                <a:cs typeface="Arial MT"/>
              </a:rPr>
              <a:t>Significant</a:t>
            </a:r>
            <a:r>
              <a:rPr sz="2000" spc="5" dirty="0">
                <a:latin typeface="Arial MT"/>
                <a:cs typeface="Arial MT"/>
              </a:rPr>
              <a:t> </a:t>
            </a:r>
            <a:r>
              <a:rPr sz="2000" spc="-5" dirty="0">
                <a:latin typeface="Arial MT"/>
                <a:cs typeface="Arial MT"/>
              </a:rPr>
              <a:t>injuries</a:t>
            </a:r>
            <a:r>
              <a:rPr sz="2000" spc="15" dirty="0">
                <a:latin typeface="Arial MT"/>
                <a:cs typeface="Arial MT"/>
              </a:rPr>
              <a:t> </a:t>
            </a:r>
            <a:r>
              <a:rPr sz="2000" spc="-5" dirty="0">
                <a:latin typeface="Arial MT"/>
                <a:cs typeface="Arial MT"/>
              </a:rPr>
              <a:t>from</a:t>
            </a:r>
            <a:r>
              <a:rPr sz="2000" spc="-20" dirty="0">
                <a:latin typeface="Arial MT"/>
                <a:cs typeface="Arial MT"/>
              </a:rPr>
              <a:t> </a:t>
            </a:r>
            <a:r>
              <a:rPr sz="2000" spc="-5" dirty="0">
                <a:latin typeface="Arial MT"/>
                <a:cs typeface="Arial MT"/>
              </a:rPr>
              <a:t>a dismounted IED attack</a:t>
            </a:r>
            <a:endParaRPr sz="2000">
              <a:latin typeface="Arial MT"/>
              <a:cs typeface="Arial MT"/>
            </a:endParaRPr>
          </a:p>
          <a:p>
            <a:pPr marL="12700" marR="31750">
              <a:lnSpc>
                <a:spcPts val="2160"/>
              </a:lnSpc>
              <a:spcBef>
                <a:spcPts val="1035"/>
              </a:spcBef>
            </a:pPr>
            <a:r>
              <a:rPr sz="2000" spc="-5" dirty="0">
                <a:latin typeface="Arial MT"/>
                <a:cs typeface="Arial MT"/>
              </a:rPr>
              <a:t>Gunshot </a:t>
            </a:r>
            <a:r>
              <a:rPr sz="2000" spc="-10" dirty="0">
                <a:latin typeface="Arial MT"/>
                <a:cs typeface="Arial MT"/>
              </a:rPr>
              <a:t>wound </a:t>
            </a:r>
            <a:r>
              <a:rPr sz="2000" spc="-5" dirty="0">
                <a:latin typeface="Arial MT"/>
                <a:cs typeface="Arial MT"/>
              </a:rPr>
              <a:t>or penetrating shrapnel to chest, </a:t>
            </a:r>
            <a:r>
              <a:rPr sz="2000" spc="-545" dirty="0">
                <a:latin typeface="Arial MT"/>
                <a:cs typeface="Arial MT"/>
              </a:rPr>
              <a:t> </a:t>
            </a:r>
            <a:r>
              <a:rPr sz="2000" spc="-10" dirty="0">
                <a:latin typeface="Arial MT"/>
                <a:cs typeface="Arial MT"/>
              </a:rPr>
              <a:t>abdomen</a:t>
            </a:r>
            <a:r>
              <a:rPr sz="2000" dirty="0">
                <a:latin typeface="Arial MT"/>
                <a:cs typeface="Arial MT"/>
              </a:rPr>
              <a:t> </a:t>
            </a:r>
            <a:r>
              <a:rPr sz="2000" spc="-5" dirty="0">
                <a:latin typeface="Arial MT"/>
                <a:cs typeface="Arial MT"/>
              </a:rPr>
              <a:t>or pelvis</a:t>
            </a:r>
            <a:endParaRPr sz="2000">
              <a:latin typeface="Arial MT"/>
              <a:cs typeface="Arial MT"/>
            </a:endParaRPr>
          </a:p>
          <a:p>
            <a:pPr marL="12700" marR="323850">
              <a:lnSpc>
                <a:spcPts val="3160"/>
              </a:lnSpc>
              <a:spcBef>
                <a:spcPts val="200"/>
              </a:spcBef>
            </a:pPr>
            <a:r>
              <a:rPr sz="2000" spc="-5" dirty="0">
                <a:latin typeface="Arial MT"/>
                <a:cs typeface="Arial MT"/>
              </a:rPr>
              <a:t>Any</a:t>
            </a:r>
            <a:r>
              <a:rPr sz="2000" spc="80" dirty="0">
                <a:latin typeface="Arial MT"/>
                <a:cs typeface="Arial MT"/>
              </a:rPr>
              <a:t> </a:t>
            </a:r>
            <a:r>
              <a:rPr sz="2000" spc="-5" dirty="0">
                <a:latin typeface="Arial MT"/>
                <a:cs typeface="Arial MT"/>
              </a:rPr>
              <a:t>casualty</a:t>
            </a:r>
            <a:r>
              <a:rPr sz="2000" spc="70" dirty="0">
                <a:latin typeface="Arial MT"/>
                <a:cs typeface="Arial MT"/>
              </a:rPr>
              <a:t> </a:t>
            </a:r>
            <a:r>
              <a:rPr sz="2000" spc="-5" dirty="0">
                <a:latin typeface="Arial MT"/>
                <a:cs typeface="Arial MT"/>
              </a:rPr>
              <a:t>with</a:t>
            </a:r>
            <a:r>
              <a:rPr sz="2000" spc="85" dirty="0">
                <a:latin typeface="Arial MT"/>
                <a:cs typeface="Arial MT"/>
              </a:rPr>
              <a:t> </a:t>
            </a:r>
            <a:r>
              <a:rPr sz="2000" spc="-5" dirty="0">
                <a:latin typeface="Arial MT"/>
                <a:cs typeface="Arial MT"/>
              </a:rPr>
              <a:t>ongoing</a:t>
            </a:r>
            <a:r>
              <a:rPr sz="2000" spc="90" dirty="0">
                <a:latin typeface="Arial MT"/>
                <a:cs typeface="Arial MT"/>
              </a:rPr>
              <a:t> </a:t>
            </a:r>
            <a:r>
              <a:rPr sz="2000" spc="-5" dirty="0">
                <a:latin typeface="Arial MT"/>
                <a:cs typeface="Arial MT"/>
              </a:rPr>
              <a:t>airway</a:t>
            </a:r>
            <a:r>
              <a:rPr sz="2000" spc="90" dirty="0">
                <a:latin typeface="Arial MT"/>
                <a:cs typeface="Arial MT"/>
              </a:rPr>
              <a:t> </a:t>
            </a:r>
            <a:r>
              <a:rPr sz="2000" spc="-5" dirty="0">
                <a:latin typeface="Arial MT"/>
                <a:cs typeface="Arial MT"/>
              </a:rPr>
              <a:t>difficulty </a:t>
            </a:r>
            <a:r>
              <a:rPr sz="2000" dirty="0">
                <a:latin typeface="Arial MT"/>
                <a:cs typeface="Arial MT"/>
              </a:rPr>
              <a:t> </a:t>
            </a:r>
            <a:r>
              <a:rPr sz="2000" spc="-5" dirty="0">
                <a:latin typeface="Arial MT"/>
                <a:cs typeface="Arial MT"/>
              </a:rPr>
              <a:t>Any</a:t>
            </a:r>
            <a:r>
              <a:rPr sz="2000" dirty="0">
                <a:latin typeface="Arial MT"/>
                <a:cs typeface="Arial MT"/>
              </a:rPr>
              <a:t> </a:t>
            </a:r>
            <a:r>
              <a:rPr sz="2000" spc="-5" dirty="0">
                <a:latin typeface="Arial MT"/>
                <a:cs typeface="Arial MT"/>
              </a:rPr>
              <a:t>casualty</a:t>
            </a:r>
            <a:r>
              <a:rPr sz="2000" spc="-10" dirty="0">
                <a:latin typeface="Arial MT"/>
                <a:cs typeface="Arial MT"/>
              </a:rPr>
              <a:t> </a:t>
            </a:r>
            <a:r>
              <a:rPr sz="2000" spc="-5" dirty="0">
                <a:latin typeface="Arial MT"/>
                <a:cs typeface="Arial MT"/>
              </a:rPr>
              <a:t>with</a:t>
            </a:r>
            <a:r>
              <a:rPr sz="2000" spc="5" dirty="0">
                <a:latin typeface="Arial MT"/>
                <a:cs typeface="Arial MT"/>
              </a:rPr>
              <a:t> </a:t>
            </a:r>
            <a:r>
              <a:rPr sz="2000" spc="-5" dirty="0">
                <a:latin typeface="Arial MT"/>
                <a:cs typeface="Arial MT"/>
              </a:rPr>
              <a:t>ongoing</a:t>
            </a:r>
            <a:r>
              <a:rPr sz="2000" spc="5" dirty="0">
                <a:latin typeface="Arial MT"/>
                <a:cs typeface="Arial MT"/>
              </a:rPr>
              <a:t> </a:t>
            </a:r>
            <a:r>
              <a:rPr sz="2000" spc="-5" dirty="0">
                <a:latin typeface="Arial MT"/>
                <a:cs typeface="Arial MT"/>
              </a:rPr>
              <a:t>respiratory</a:t>
            </a:r>
            <a:r>
              <a:rPr sz="2000" spc="-15" dirty="0">
                <a:latin typeface="Arial MT"/>
                <a:cs typeface="Arial MT"/>
              </a:rPr>
              <a:t> </a:t>
            </a:r>
            <a:r>
              <a:rPr sz="2000" spc="-5" dirty="0">
                <a:latin typeface="Arial MT"/>
                <a:cs typeface="Arial MT"/>
              </a:rPr>
              <a:t>difficulty </a:t>
            </a:r>
            <a:r>
              <a:rPr sz="2000" spc="-540" dirty="0">
                <a:latin typeface="Arial MT"/>
                <a:cs typeface="Arial MT"/>
              </a:rPr>
              <a:t> </a:t>
            </a:r>
            <a:r>
              <a:rPr sz="2000" spc="-5" dirty="0">
                <a:latin typeface="Arial MT"/>
                <a:cs typeface="Arial MT"/>
              </a:rPr>
              <a:t>Unconscious</a:t>
            </a:r>
            <a:r>
              <a:rPr sz="2000" spc="10" dirty="0">
                <a:latin typeface="Arial MT"/>
                <a:cs typeface="Arial MT"/>
              </a:rPr>
              <a:t> </a:t>
            </a:r>
            <a:r>
              <a:rPr sz="2000" spc="-5" dirty="0">
                <a:latin typeface="Arial MT"/>
                <a:cs typeface="Arial MT"/>
              </a:rPr>
              <a:t>casualty</a:t>
            </a:r>
            <a:endParaRPr sz="2000">
              <a:latin typeface="Arial MT"/>
              <a:cs typeface="Arial MT"/>
            </a:endParaRPr>
          </a:p>
          <a:p>
            <a:pPr marL="12700" marR="267335">
              <a:lnSpc>
                <a:spcPts val="3160"/>
              </a:lnSpc>
            </a:pPr>
            <a:r>
              <a:rPr sz="2000" spc="-5" dirty="0">
                <a:latin typeface="Arial MT"/>
                <a:cs typeface="Arial MT"/>
              </a:rPr>
              <a:t>Casualty</a:t>
            </a:r>
            <a:r>
              <a:rPr sz="2000" spc="5" dirty="0">
                <a:latin typeface="Arial MT"/>
                <a:cs typeface="Arial MT"/>
              </a:rPr>
              <a:t> </a:t>
            </a:r>
            <a:r>
              <a:rPr sz="2000" spc="-5" dirty="0">
                <a:latin typeface="Arial MT"/>
                <a:cs typeface="Arial MT"/>
              </a:rPr>
              <a:t>with</a:t>
            </a:r>
            <a:r>
              <a:rPr sz="2000" spc="-10" dirty="0">
                <a:latin typeface="Arial MT"/>
                <a:cs typeface="Arial MT"/>
              </a:rPr>
              <a:t> </a:t>
            </a:r>
            <a:r>
              <a:rPr sz="2000" spc="-5" dirty="0">
                <a:latin typeface="Arial MT"/>
                <a:cs typeface="Arial MT"/>
              </a:rPr>
              <a:t>known</a:t>
            </a:r>
            <a:r>
              <a:rPr sz="2000" dirty="0">
                <a:latin typeface="Arial MT"/>
                <a:cs typeface="Arial MT"/>
              </a:rPr>
              <a:t> </a:t>
            </a:r>
            <a:r>
              <a:rPr sz="2000" spc="-5" dirty="0">
                <a:latin typeface="Arial MT"/>
                <a:cs typeface="Arial MT"/>
              </a:rPr>
              <a:t>or</a:t>
            </a:r>
            <a:r>
              <a:rPr sz="2000" spc="-10" dirty="0">
                <a:latin typeface="Arial MT"/>
                <a:cs typeface="Arial MT"/>
              </a:rPr>
              <a:t> </a:t>
            </a:r>
            <a:r>
              <a:rPr sz="2000" spc="-5" dirty="0">
                <a:latin typeface="Arial MT"/>
                <a:cs typeface="Arial MT"/>
              </a:rPr>
              <a:t>suspected</a:t>
            </a:r>
            <a:r>
              <a:rPr sz="2000" spc="-20" dirty="0">
                <a:latin typeface="Arial MT"/>
                <a:cs typeface="Arial MT"/>
              </a:rPr>
              <a:t> </a:t>
            </a:r>
            <a:r>
              <a:rPr sz="2000" spc="-5" dirty="0">
                <a:latin typeface="Arial MT"/>
                <a:cs typeface="Arial MT"/>
              </a:rPr>
              <a:t>spinal</a:t>
            </a:r>
            <a:r>
              <a:rPr sz="2000" spc="5" dirty="0">
                <a:latin typeface="Arial MT"/>
                <a:cs typeface="Arial MT"/>
              </a:rPr>
              <a:t> </a:t>
            </a:r>
            <a:r>
              <a:rPr sz="2000" spc="-5" dirty="0">
                <a:latin typeface="Arial MT"/>
                <a:cs typeface="Arial MT"/>
              </a:rPr>
              <a:t>injury </a:t>
            </a:r>
            <a:r>
              <a:rPr sz="2000" spc="-540" dirty="0">
                <a:latin typeface="Arial MT"/>
                <a:cs typeface="Arial MT"/>
              </a:rPr>
              <a:t> </a:t>
            </a:r>
            <a:r>
              <a:rPr sz="2000" spc="-5" dirty="0">
                <a:latin typeface="Arial MT"/>
                <a:cs typeface="Arial MT"/>
              </a:rPr>
              <a:t>Casualty</a:t>
            </a:r>
            <a:r>
              <a:rPr sz="2000" spc="5" dirty="0">
                <a:latin typeface="Arial MT"/>
                <a:cs typeface="Arial MT"/>
              </a:rPr>
              <a:t> </a:t>
            </a:r>
            <a:r>
              <a:rPr sz="2000" spc="-5" dirty="0">
                <a:latin typeface="Arial MT"/>
                <a:cs typeface="Arial MT"/>
              </a:rPr>
              <a:t>in shock</a:t>
            </a:r>
            <a:endParaRPr sz="2000">
              <a:latin typeface="Arial MT"/>
              <a:cs typeface="Arial MT"/>
            </a:endParaRPr>
          </a:p>
          <a:p>
            <a:pPr marL="12700" marR="254000">
              <a:lnSpc>
                <a:spcPts val="3160"/>
              </a:lnSpc>
              <a:spcBef>
                <a:spcPts val="5"/>
              </a:spcBef>
            </a:pPr>
            <a:r>
              <a:rPr sz="2000" spc="-5" dirty="0">
                <a:latin typeface="Arial MT"/>
                <a:cs typeface="Arial MT"/>
              </a:rPr>
              <a:t>Casualty</a:t>
            </a:r>
            <a:r>
              <a:rPr sz="2000" spc="5" dirty="0">
                <a:latin typeface="Arial MT"/>
                <a:cs typeface="Arial MT"/>
              </a:rPr>
              <a:t> </a:t>
            </a:r>
            <a:r>
              <a:rPr sz="2000" spc="-5" dirty="0">
                <a:latin typeface="Arial MT"/>
                <a:cs typeface="Arial MT"/>
              </a:rPr>
              <a:t>with</a:t>
            </a:r>
            <a:r>
              <a:rPr sz="2000" dirty="0">
                <a:latin typeface="Arial MT"/>
                <a:cs typeface="Arial MT"/>
              </a:rPr>
              <a:t> </a:t>
            </a:r>
            <a:r>
              <a:rPr sz="2000" spc="-5" dirty="0">
                <a:latin typeface="Arial MT"/>
                <a:cs typeface="Arial MT"/>
              </a:rPr>
              <a:t>bleeding</a:t>
            </a:r>
            <a:r>
              <a:rPr sz="2000" spc="15" dirty="0">
                <a:latin typeface="Arial MT"/>
                <a:cs typeface="Arial MT"/>
              </a:rPr>
              <a:t> </a:t>
            </a:r>
            <a:r>
              <a:rPr sz="2000" spc="-5" dirty="0">
                <a:latin typeface="Arial MT"/>
                <a:cs typeface="Arial MT"/>
              </a:rPr>
              <a:t>that</a:t>
            </a:r>
            <a:r>
              <a:rPr sz="2000" spc="-15" dirty="0">
                <a:latin typeface="Arial MT"/>
                <a:cs typeface="Arial MT"/>
              </a:rPr>
              <a:t> </a:t>
            </a:r>
            <a:r>
              <a:rPr sz="2000" spc="-5" dirty="0">
                <a:latin typeface="Arial MT"/>
                <a:cs typeface="Arial MT"/>
              </a:rPr>
              <a:t>is difficult to</a:t>
            </a:r>
            <a:r>
              <a:rPr sz="2000" spc="-20" dirty="0">
                <a:latin typeface="Arial MT"/>
                <a:cs typeface="Arial MT"/>
              </a:rPr>
              <a:t> </a:t>
            </a:r>
            <a:r>
              <a:rPr sz="2000" spc="-5" dirty="0">
                <a:latin typeface="Arial MT"/>
                <a:cs typeface="Arial MT"/>
              </a:rPr>
              <a:t>control </a:t>
            </a:r>
            <a:r>
              <a:rPr sz="2000" spc="-540" dirty="0">
                <a:latin typeface="Arial MT"/>
                <a:cs typeface="Arial MT"/>
              </a:rPr>
              <a:t> </a:t>
            </a:r>
            <a:r>
              <a:rPr sz="2000" spc="-5" dirty="0">
                <a:latin typeface="Arial MT"/>
                <a:cs typeface="Arial MT"/>
              </a:rPr>
              <a:t>Moderate/Severe</a:t>
            </a:r>
            <a:r>
              <a:rPr sz="2000" spc="-15" dirty="0">
                <a:latin typeface="Arial MT"/>
                <a:cs typeface="Arial MT"/>
              </a:rPr>
              <a:t> </a:t>
            </a:r>
            <a:r>
              <a:rPr sz="2000" spc="-5" dirty="0">
                <a:latin typeface="Arial MT"/>
                <a:cs typeface="Arial MT"/>
              </a:rPr>
              <a:t>TBI</a:t>
            </a:r>
            <a:endParaRPr sz="2000">
              <a:latin typeface="Arial MT"/>
              <a:cs typeface="Arial MT"/>
            </a:endParaRPr>
          </a:p>
          <a:p>
            <a:pPr marL="12700">
              <a:lnSpc>
                <a:spcPct val="100000"/>
              </a:lnSpc>
              <a:spcBef>
                <a:spcPts val="530"/>
              </a:spcBef>
            </a:pPr>
            <a:r>
              <a:rPr sz="2000" spc="-5" dirty="0">
                <a:latin typeface="Arial MT"/>
                <a:cs typeface="Arial MT"/>
              </a:rPr>
              <a:t>Burns greater</a:t>
            </a:r>
            <a:r>
              <a:rPr sz="2000" spc="-30" dirty="0">
                <a:latin typeface="Arial MT"/>
                <a:cs typeface="Arial MT"/>
              </a:rPr>
              <a:t> </a:t>
            </a:r>
            <a:r>
              <a:rPr sz="2000" spc="-5" dirty="0">
                <a:latin typeface="Arial MT"/>
                <a:cs typeface="Arial MT"/>
              </a:rPr>
              <a:t>than</a:t>
            </a:r>
            <a:r>
              <a:rPr sz="2000" spc="-15" dirty="0">
                <a:latin typeface="Arial MT"/>
                <a:cs typeface="Arial MT"/>
              </a:rPr>
              <a:t> </a:t>
            </a:r>
            <a:r>
              <a:rPr sz="2000" spc="-5" dirty="0">
                <a:latin typeface="Arial MT"/>
                <a:cs typeface="Arial MT"/>
              </a:rPr>
              <a:t>20%</a:t>
            </a:r>
            <a:r>
              <a:rPr sz="2000" spc="-15" dirty="0">
                <a:latin typeface="Arial MT"/>
                <a:cs typeface="Arial MT"/>
              </a:rPr>
              <a:t> </a:t>
            </a:r>
            <a:r>
              <a:rPr sz="2000" spc="-5" dirty="0">
                <a:latin typeface="Arial MT"/>
                <a:cs typeface="Arial MT"/>
              </a:rPr>
              <a:t>Total Body</a:t>
            </a:r>
            <a:r>
              <a:rPr sz="2000" dirty="0">
                <a:latin typeface="Arial MT"/>
                <a:cs typeface="Arial MT"/>
              </a:rPr>
              <a:t> </a:t>
            </a:r>
            <a:r>
              <a:rPr sz="2000" spc="-5" dirty="0">
                <a:latin typeface="Arial MT"/>
                <a:cs typeface="Arial MT"/>
              </a:rPr>
              <a:t>Surface</a:t>
            </a:r>
            <a:r>
              <a:rPr sz="2000" spc="-25" dirty="0">
                <a:latin typeface="Arial MT"/>
                <a:cs typeface="Arial MT"/>
              </a:rPr>
              <a:t> </a:t>
            </a:r>
            <a:r>
              <a:rPr sz="2000" spc="-5" dirty="0">
                <a:latin typeface="Arial MT"/>
                <a:cs typeface="Arial MT"/>
              </a:rPr>
              <a:t>Area</a:t>
            </a:r>
            <a:endParaRPr sz="2000">
              <a:latin typeface="Arial MT"/>
              <a:cs typeface="Arial MT"/>
            </a:endParaRPr>
          </a:p>
        </p:txBody>
      </p:sp>
      <p:sp>
        <p:nvSpPr>
          <p:cNvPr id="6" name="object 6"/>
          <p:cNvSpPr txBox="1">
            <a:spLocks noGrp="1"/>
          </p:cNvSpPr>
          <p:nvPr>
            <p:ph type="title"/>
          </p:nvPr>
        </p:nvSpPr>
        <p:spPr>
          <a:xfrm>
            <a:off x="3283012" y="753634"/>
            <a:ext cx="5666105" cy="1122680"/>
          </a:xfrm>
          <a:prstGeom prst="rect">
            <a:avLst/>
          </a:prstGeom>
        </p:spPr>
        <p:txBody>
          <a:bodyPr vert="horz" wrap="square" lIns="0" tIns="12700" rIns="0" bIns="0" rtlCol="0">
            <a:spAutoFit/>
          </a:bodyPr>
          <a:lstStyle/>
          <a:p>
            <a:pPr marL="1320165" marR="5080" indent="-1308100">
              <a:lnSpc>
                <a:spcPct val="100000"/>
              </a:lnSpc>
              <a:spcBef>
                <a:spcPts val="100"/>
              </a:spcBef>
            </a:pPr>
            <a:r>
              <a:rPr sz="3600" spc="-5" dirty="0">
                <a:solidFill>
                  <a:srgbClr val="000000"/>
                </a:solidFill>
              </a:rPr>
              <a:t>CASUALTY</a:t>
            </a:r>
            <a:r>
              <a:rPr sz="3600" spc="-85" dirty="0">
                <a:solidFill>
                  <a:srgbClr val="000000"/>
                </a:solidFill>
              </a:rPr>
              <a:t> </a:t>
            </a:r>
            <a:r>
              <a:rPr sz="3600" dirty="0">
                <a:solidFill>
                  <a:srgbClr val="000000"/>
                </a:solidFill>
              </a:rPr>
              <a:t>EVACUATION </a:t>
            </a:r>
            <a:r>
              <a:rPr sz="3600" spc="-985" dirty="0">
                <a:solidFill>
                  <a:srgbClr val="000000"/>
                </a:solidFill>
              </a:rPr>
              <a:t> </a:t>
            </a:r>
            <a:r>
              <a:rPr sz="3600" spc="-5" dirty="0">
                <a:solidFill>
                  <a:srgbClr val="CD9146"/>
                </a:solidFill>
              </a:rPr>
              <a:t>CATEGORIES</a:t>
            </a:r>
            <a:endParaRPr sz="3600"/>
          </a:p>
        </p:txBody>
      </p:sp>
      <p:sp>
        <p:nvSpPr>
          <p:cNvPr id="7" name="object 7"/>
          <p:cNvSpPr txBox="1"/>
          <p:nvPr/>
        </p:nvSpPr>
        <p:spPr>
          <a:xfrm>
            <a:off x="1264250" y="1792606"/>
            <a:ext cx="2310765" cy="2580005"/>
          </a:xfrm>
          <a:prstGeom prst="rect">
            <a:avLst/>
          </a:prstGeom>
        </p:spPr>
        <p:txBody>
          <a:bodyPr vert="horz" wrap="square" lIns="0" tIns="235585" rIns="0" bIns="0" rtlCol="0">
            <a:spAutoFit/>
          </a:bodyPr>
          <a:lstStyle/>
          <a:p>
            <a:pPr marL="12700">
              <a:lnSpc>
                <a:spcPct val="100000"/>
              </a:lnSpc>
              <a:spcBef>
                <a:spcPts val="1855"/>
              </a:spcBef>
            </a:pPr>
            <a:r>
              <a:rPr sz="6000" spc="-5" dirty="0">
                <a:latin typeface="Arial MT"/>
                <a:cs typeface="Arial MT"/>
              </a:rPr>
              <a:t>CAT</a:t>
            </a:r>
            <a:r>
              <a:rPr sz="6000" spc="-95" dirty="0">
                <a:latin typeface="Arial MT"/>
                <a:cs typeface="Arial MT"/>
              </a:rPr>
              <a:t> </a:t>
            </a:r>
            <a:r>
              <a:rPr sz="6000" b="1" dirty="0">
                <a:solidFill>
                  <a:srgbClr val="CD9146"/>
                </a:solidFill>
                <a:latin typeface="Arial"/>
                <a:cs typeface="Arial"/>
              </a:rPr>
              <a:t>A</a:t>
            </a:r>
            <a:endParaRPr sz="6000">
              <a:latin typeface="Arial"/>
              <a:cs typeface="Arial"/>
            </a:endParaRPr>
          </a:p>
          <a:p>
            <a:pPr marL="12700">
              <a:lnSpc>
                <a:spcPct val="100000"/>
              </a:lnSpc>
              <a:spcBef>
                <a:spcPts val="700"/>
              </a:spcBef>
            </a:pPr>
            <a:r>
              <a:rPr sz="2400" b="1" spc="-5" dirty="0">
                <a:latin typeface="Arial"/>
                <a:cs typeface="Arial"/>
              </a:rPr>
              <a:t>Urgent</a:t>
            </a:r>
            <a:endParaRPr sz="2400">
              <a:latin typeface="Arial"/>
              <a:cs typeface="Arial"/>
            </a:endParaRPr>
          </a:p>
          <a:p>
            <a:pPr marL="12700" marR="158750">
              <a:lnSpc>
                <a:spcPct val="100000"/>
              </a:lnSpc>
              <a:spcBef>
                <a:spcPts val="10"/>
              </a:spcBef>
            </a:pPr>
            <a:r>
              <a:rPr sz="2000" spc="-5" dirty="0">
                <a:latin typeface="Arial MT"/>
                <a:cs typeface="Arial MT"/>
              </a:rPr>
              <a:t>(Critical, Life- </a:t>
            </a:r>
            <a:r>
              <a:rPr sz="2000" dirty="0">
                <a:latin typeface="Arial MT"/>
                <a:cs typeface="Arial MT"/>
              </a:rPr>
              <a:t> </a:t>
            </a:r>
            <a:r>
              <a:rPr sz="2000" spc="-5" dirty="0">
                <a:latin typeface="Arial MT"/>
                <a:cs typeface="Arial MT"/>
              </a:rPr>
              <a:t>Threatening</a:t>
            </a:r>
            <a:r>
              <a:rPr sz="2000" spc="-55" dirty="0">
                <a:latin typeface="Arial MT"/>
                <a:cs typeface="Arial MT"/>
              </a:rPr>
              <a:t> </a:t>
            </a:r>
            <a:r>
              <a:rPr sz="2000" spc="-5" dirty="0">
                <a:latin typeface="Arial MT"/>
                <a:cs typeface="Arial MT"/>
              </a:rPr>
              <a:t>Injury)</a:t>
            </a:r>
            <a:endParaRPr sz="2000">
              <a:latin typeface="Arial MT"/>
              <a:cs typeface="Arial MT"/>
            </a:endParaRPr>
          </a:p>
          <a:p>
            <a:pPr marL="12700">
              <a:lnSpc>
                <a:spcPct val="100000"/>
              </a:lnSpc>
              <a:spcBef>
                <a:spcPts val="610"/>
              </a:spcBef>
            </a:pPr>
            <a:r>
              <a:rPr sz="1800" b="1" spc="-5" dirty="0">
                <a:solidFill>
                  <a:srgbClr val="CD9146"/>
                </a:solidFill>
                <a:latin typeface="Arial"/>
                <a:cs typeface="Arial"/>
              </a:rPr>
              <a:t>WITHIN</a:t>
            </a:r>
            <a:r>
              <a:rPr sz="1800" b="1" spc="-20" dirty="0">
                <a:solidFill>
                  <a:srgbClr val="CD9146"/>
                </a:solidFill>
                <a:latin typeface="Arial"/>
                <a:cs typeface="Arial"/>
              </a:rPr>
              <a:t> </a:t>
            </a:r>
            <a:r>
              <a:rPr sz="1800" b="1" dirty="0">
                <a:solidFill>
                  <a:srgbClr val="CD9146"/>
                </a:solidFill>
                <a:latin typeface="Arial"/>
                <a:cs typeface="Arial"/>
              </a:rPr>
              <a:t>2</a:t>
            </a:r>
            <a:r>
              <a:rPr sz="1800" b="1" spc="-25" dirty="0">
                <a:solidFill>
                  <a:srgbClr val="CD9146"/>
                </a:solidFill>
                <a:latin typeface="Arial"/>
                <a:cs typeface="Arial"/>
              </a:rPr>
              <a:t> </a:t>
            </a:r>
            <a:r>
              <a:rPr sz="1800" b="1" spc="-5" dirty="0">
                <a:solidFill>
                  <a:srgbClr val="CD9146"/>
                </a:solidFill>
                <a:latin typeface="Arial"/>
                <a:cs typeface="Arial"/>
              </a:rPr>
              <a:t>HOURS</a:t>
            </a:r>
            <a:endParaRPr sz="1800">
              <a:latin typeface="Arial"/>
              <a:cs typeface="Arial"/>
            </a:endParaRPr>
          </a:p>
        </p:txBody>
      </p:sp>
      <p:sp>
        <p:nvSpPr>
          <p:cNvPr id="8" name="object 8"/>
          <p:cNvSpPr/>
          <p:nvPr/>
        </p:nvSpPr>
        <p:spPr>
          <a:xfrm>
            <a:off x="4682871" y="3531486"/>
            <a:ext cx="0" cy="324485"/>
          </a:xfrm>
          <a:custGeom>
            <a:avLst/>
            <a:gdLst/>
            <a:ahLst/>
            <a:cxnLst/>
            <a:rect l="l" t="t" r="r" b="b"/>
            <a:pathLst>
              <a:path h="324485">
                <a:moveTo>
                  <a:pt x="0" y="324002"/>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4682871" y="2513462"/>
            <a:ext cx="0" cy="529590"/>
          </a:xfrm>
          <a:custGeom>
            <a:avLst/>
            <a:gdLst/>
            <a:ahLst/>
            <a:cxnLst/>
            <a:rect l="l" t="t" r="r" b="b"/>
            <a:pathLst>
              <a:path h="529589">
                <a:moveTo>
                  <a:pt x="0" y="529285"/>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4682871" y="3126102"/>
            <a:ext cx="0" cy="324485"/>
          </a:xfrm>
          <a:custGeom>
            <a:avLst/>
            <a:gdLst/>
            <a:ahLst/>
            <a:cxnLst/>
            <a:rect l="l" t="t" r="r" b="b"/>
            <a:pathLst>
              <a:path h="324485">
                <a:moveTo>
                  <a:pt x="0" y="324002"/>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4682871" y="2078352"/>
            <a:ext cx="0" cy="324485"/>
          </a:xfrm>
          <a:custGeom>
            <a:avLst/>
            <a:gdLst/>
            <a:ahLst/>
            <a:cxnLst/>
            <a:rect l="l" t="t" r="r" b="b"/>
            <a:pathLst>
              <a:path h="324485">
                <a:moveTo>
                  <a:pt x="0" y="324002"/>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4682871" y="4343016"/>
            <a:ext cx="0" cy="324485"/>
          </a:xfrm>
          <a:custGeom>
            <a:avLst/>
            <a:gdLst/>
            <a:ahLst/>
            <a:cxnLst/>
            <a:rect l="l" t="t" r="r" b="b"/>
            <a:pathLst>
              <a:path h="324485">
                <a:moveTo>
                  <a:pt x="0" y="324002"/>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4682871" y="3936870"/>
            <a:ext cx="0" cy="324485"/>
          </a:xfrm>
          <a:custGeom>
            <a:avLst/>
            <a:gdLst/>
            <a:ahLst/>
            <a:cxnLst/>
            <a:rect l="l" t="t" r="r" b="b"/>
            <a:pathLst>
              <a:path h="324485">
                <a:moveTo>
                  <a:pt x="0" y="324002"/>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4682871" y="5153784"/>
            <a:ext cx="0" cy="324485"/>
          </a:xfrm>
          <a:custGeom>
            <a:avLst/>
            <a:gdLst/>
            <a:ahLst/>
            <a:cxnLst/>
            <a:rect l="l" t="t" r="r" b="b"/>
            <a:pathLst>
              <a:path h="324485">
                <a:moveTo>
                  <a:pt x="0" y="324002"/>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4682871" y="4748400"/>
            <a:ext cx="0" cy="324485"/>
          </a:xfrm>
          <a:custGeom>
            <a:avLst/>
            <a:gdLst/>
            <a:ahLst/>
            <a:cxnLst/>
            <a:rect l="l" t="t" r="r" b="b"/>
            <a:pathLst>
              <a:path h="324485">
                <a:moveTo>
                  <a:pt x="0" y="324002"/>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4682871" y="5964552"/>
            <a:ext cx="0" cy="324485"/>
          </a:xfrm>
          <a:custGeom>
            <a:avLst/>
            <a:gdLst/>
            <a:ahLst/>
            <a:cxnLst/>
            <a:rect l="l" t="t" r="r" b="b"/>
            <a:pathLst>
              <a:path h="324485">
                <a:moveTo>
                  <a:pt x="0" y="324002"/>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4682871" y="5559168"/>
            <a:ext cx="0" cy="324485"/>
          </a:xfrm>
          <a:custGeom>
            <a:avLst/>
            <a:gdLst/>
            <a:ahLst/>
            <a:cxnLst/>
            <a:rect l="l" t="t" r="r" b="b"/>
            <a:pathLst>
              <a:path h="324485">
                <a:moveTo>
                  <a:pt x="0" y="324002"/>
                </a:moveTo>
                <a:lnTo>
                  <a:pt x="0" y="0"/>
                </a:lnTo>
              </a:path>
            </a:pathLst>
          </a:custGeom>
          <a:ln w="101600">
            <a:solidFill>
              <a:srgbClr val="CD9146"/>
            </a:solidFill>
          </a:ln>
        </p:spPr>
        <p:txBody>
          <a:bodyPr wrap="square" lIns="0" tIns="0" rIns="0" bIns="0" rtlCol="0"/>
          <a:lstStyle/>
          <a:p>
            <a:endParaRPr/>
          </a:p>
        </p:txBody>
      </p:sp>
      <p:sp>
        <p:nvSpPr>
          <p:cNvPr id="19" name="object 19"/>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16</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949661" y="2220653"/>
            <a:ext cx="4167504" cy="635000"/>
          </a:xfrm>
          <a:prstGeom prst="rect">
            <a:avLst/>
          </a:prstGeom>
        </p:spPr>
        <p:txBody>
          <a:bodyPr vert="horz" wrap="square" lIns="0" tIns="12065" rIns="0" bIns="0" rtlCol="0">
            <a:spAutoFit/>
          </a:bodyPr>
          <a:lstStyle/>
          <a:p>
            <a:pPr marL="12700" marR="5080">
              <a:lnSpc>
                <a:spcPct val="100000"/>
              </a:lnSpc>
              <a:spcBef>
                <a:spcPts val="95"/>
              </a:spcBef>
            </a:pPr>
            <a:r>
              <a:rPr sz="2000" spc="-5" dirty="0">
                <a:latin typeface="Arial MT"/>
                <a:cs typeface="Arial MT"/>
              </a:rPr>
              <a:t>Isolated, open extremity fracture with </a:t>
            </a:r>
            <a:r>
              <a:rPr sz="2000" spc="-545" dirty="0">
                <a:latin typeface="Arial MT"/>
                <a:cs typeface="Arial MT"/>
              </a:rPr>
              <a:t> </a:t>
            </a:r>
            <a:r>
              <a:rPr sz="2000" spc="-5" dirty="0">
                <a:latin typeface="Arial MT"/>
                <a:cs typeface="Arial MT"/>
              </a:rPr>
              <a:t>bleeding</a:t>
            </a:r>
            <a:r>
              <a:rPr sz="2000" spc="10" dirty="0">
                <a:latin typeface="Arial MT"/>
                <a:cs typeface="Arial MT"/>
              </a:rPr>
              <a:t> </a:t>
            </a:r>
            <a:r>
              <a:rPr sz="2000" spc="-5" dirty="0">
                <a:latin typeface="Arial MT"/>
                <a:cs typeface="Arial MT"/>
              </a:rPr>
              <a:t>controlled</a:t>
            </a:r>
            <a:endParaRPr sz="2000">
              <a:latin typeface="Arial MT"/>
              <a:cs typeface="Arial MT"/>
            </a:endParaRPr>
          </a:p>
        </p:txBody>
      </p:sp>
      <p:sp>
        <p:nvSpPr>
          <p:cNvPr id="5" name="object 5"/>
          <p:cNvSpPr txBox="1"/>
          <p:nvPr/>
        </p:nvSpPr>
        <p:spPr>
          <a:xfrm>
            <a:off x="4949661" y="3058776"/>
            <a:ext cx="4341495" cy="330200"/>
          </a:xfrm>
          <a:prstGeom prst="rect">
            <a:avLst/>
          </a:prstGeom>
        </p:spPr>
        <p:txBody>
          <a:bodyPr vert="horz" wrap="square" lIns="0" tIns="12065" rIns="0" bIns="0" rtlCol="0">
            <a:spAutoFit/>
          </a:bodyPr>
          <a:lstStyle/>
          <a:p>
            <a:pPr marL="12700">
              <a:lnSpc>
                <a:spcPct val="100000"/>
              </a:lnSpc>
              <a:spcBef>
                <a:spcPts val="95"/>
              </a:spcBef>
            </a:pPr>
            <a:r>
              <a:rPr sz="2000" spc="-5" dirty="0">
                <a:latin typeface="Arial MT"/>
                <a:cs typeface="Arial MT"/>
              </a:rPr>
              <a:t>Any casualty</a:t>
            </a:r>
            <a:r>
              <a:rPr sz="2000" spc="-15" dirty="0">
                <a:latin typeface="Arial MT"/>
                <a:cs typeface="Arial MT"/>
              </a:rPr>
              <a:t> </a:t>
            </a:r>
            <a:r>
              <a:rPr sz="2000" spc="-5" dirty="0">
                <a:latin typeface="Arial MT"/>
                <a:cs typeface="Arial MT"/>
              </a:rPr>
              <a:t>with</a:t>
            </a:r>
            <a:r>
              <a:rPr sz="2000" dirty="0">
                <a:latin typeface="Arial MT"/>
                <a:cs typeface="Arial MT"/>
              </a:rPr>
              <a:t> </a:t>
            </a:r>
            <a:r>
              <a:rPr sz="2000" spc="-5" dirty="0">
                <a:latin typeface="Arial MT"/>
                <a:cs typeface="Arial MT"/>
              </a:rPr>
              <a:t>a</a:t>
            </a:r>
            <a:r>
              <a:rPr sz="2000" spc="-15" dirty="0">
                <a:latin typeface="Arial MT"/>
                <a:cs typeface="Arial MT"/>
              </a:rPr>
              <a:t> </a:t>
            </a:r>
            <a:r>
              <a:rPr sz="2000" spc="-5" dirty="0">
                <a:latin typeface="Arial MT"/>
                <a:cs typeface="Arial MT"/>
              </a:rPr>
              <a:t>tourniquet</a:t>
            </a:r>
            <a:r>
              <a:rPr sz="2000" spc="-10" dirty="0">
                <a:latin typeface="Arial MT"/>
                <a:cs typeface="Arial MT"/>
              </a:rPr>
              <a:t> </a:t>
            </a:r>
            <a:r>
              <a:rPr sz="2000" spc="-5" dirty="0">
                <a:latin typeface="Arial MT"/>
                <a:cs typeface="Arial MT"/>
              </a:rPr>
              <a:t>in</a:t>
            </a:r>
            <a:r>
              <a:rPr sz="2000" spc="-10" dirty="0">
                <a:latin typeface="Arial MT"/>
                <a:cs typeface="Arial MT"/>
              </a:rPr>
              <a:t> </a:t>
            </a:r>
            <a:r>
              <a:rPr sz="2000" spc="-5" dirty="0">
                <a:latin typeface="Arial MT"/>
                <a:cs typeface="Arial MT"/>
              </a:rPr>
              <a:t>place</a:t>
            </a:r>
            <a:endParaRPr sz="2000">
              <a:latin typeface="Arial MT"/>
              <a:cs typeface="Arial MT"/>
            </a:endParaRPr>
          </a:p>
        </p:txBody>
      </p:sp>
      <p:sp>
        <p:nvSpPr>
          <p:cNvPr id="6" name="object 6"/>
          <p:cNvSpPr txBox="1"/>
          <p:nvPr/>
        </p:nvSpPr>
        <p:spPr>
          <a:xfrm>
            <a:off x="4949661" y="3592150"/>
            <a:ext cx="4310380" cy="330200"/>
          </a:xfrm>
          <a:prstGeom prst="rect">
            <a:avLst/>
          </a:prstGeom>
        </p:spPr>
        <p:txBody>
          <a:bodyPr vert="horz" wrap="square" lIns="0" tIns="12065" rIns="0" bIns="0" rtlCol="0">
            <a:spAutoFit/>
          </a:bodyPr>
          <a:lstStyle/>
          <a:p>
            <a:pPr marL="12700">
              <a:lnSpc>
                <a:spcPct val="100000"/>
              </a:lnSpc>
              <a:spcBef>
                <a:spcPts val="95"/>
              </a:spcBef>
            </a:pPr>
            <a:r>
              <a:rPr sz="2000" spc="-5" dirty="0">
                <a:latin typeface="Arial MT"/>
                <a:cs typeface="Arial MT"/>
              </a:rPr>
              <a:t>Penetrating</a:t>
            </a:r>
            <a:r>
              <a:rPr sz="2000" spc="-10" dirty="0">
                <a:latin typeface="Arial MT"/>
                <a:cs typeface="Arial MT"/>
              </a:rPr>
              <a:t> </a:t>
            </a:r>
            <a:r>
              <a:rPr sz="2000" spc="-5" dirty="0">
                <a:latin typeface="Arial MT"/>
                <a:cs typeface="Arial MT"/>
              </a:rPr>
              <a:t>or</a:t>
            </a:r>
            <a:r>
              <a:rPr sz="2000" spc="-20" dirty="0">
                <a:latin typeface="Arial MT"/>
                <a:cs typeface="Arial MT"/>
              </a:rPr>
              <a:t> </a:t>
            </a:r>
            <a:r>
              <a:rPr sz="2000" spc="-5" dirty="0">
                <a:latin typeface="Arial MT"/>
                <a:cs typeface="Arial MT"/>
              </a:rPr>
              <a:t>other</a:t>
            </a:r>
            <a:r>
              <a:rPr sz="2000" spc="-15" dirty="0">
                <a:latin typeface="Arial MT"/>
                <a:cs typeface="Arial MT"/>
              </a:rPr>
              <a:t> </a:t>
            </a:r>
            <a:r>
              <a:rPr sz="2000" spc="-5" dirty="0">
                <a:latin typeface="Arial MT"/>
                <a:cs typeface="Arial MT"/>
              </a:rPr>
              <a:t>serious eye</a:t>
            </a:r>
            <a:r>
              <a:rPr sz="2000" spc="-10" dirty="0">
                <a:latin typeface="Arial MT"/>
                <a:cs typeface="Arial MT"/>
              </a:rPr>
              <a:t> </a:t>
            </a:r>
            <a:r>
              <a:rPr sz="2000" spc="-5" dirty="0">
                <a:latin typeface="Arial MT"/>
                <a:cs typeface="Arial MT"/>
              </a:rPr>
              <a:t>injury</a:t>
            </a:r>
            <a:endParaRPr sz="2000">
              <a:latin typeface="Arial MT"/>
              <a:cs typeface="Arial MT"/>
            </a:endParaRPr>
          </a:p>
        </p:txBody>
      </p:sp>
      <p:sp>
        <p:nvSpPr>
          <p:cNvPr id="7" name="object 7"/>
          <p:cNvSpPr txBox="1"/>
          <p:nvPr/>
        </p:nvSpPr>
        <p:spPr>
          <a:xfrm>
            <a:off x="4949661" y="4125524"/>
            <a:ext cx="4665345" cy="1701800"/>
          </a:xfrm>
          <a:prstGeom prst="rect">
            <a:avLst/>
          </a:prstGeom>
        </p:spPr>
        <p:txBody>
          <a:bodyPr vert="horz" wrap="square" lIns="0" tIns="12065" rIns="0" bIns="0" rtlCol="0">
            <a:spAutoFit/>
          </a:bodyPr>
          <a:lstStyle/>
          <a:p>
            <a:pPr marL="12700" marR="5080">
              <a:lnSpc>
                <a:spcPct val="100000"/>
              </a:lnSpc>
              <a:spcBef>
                <a:spcPts val="95"/>
              </a:spcBef>
            </a:pPr>
            <a:r>
              <a:rPr sz="2000" spc="-5" dirty="0">
                <a:latin typeface="Arial MT"/>
                <a:cs typeface="Arial MT"/>
              </a:rPr>
              <a:t>Significant soft tissue injury without major </a:t>
            </a:r>
            <a:r>
              <a:rPr sz="2000" spc="-545" dirty="0">
                <a:latin typeface="Arial MT"/>
                <a:cs typeface="Arial MT"/>
              </a:rPr>
              <a:t> </a:t>
            </a:r>
            <a:r>
              <a:rPr sz="2000" spc="-5" dirty="0">
                <a:latin typeface="Arial MT"/>
                <a:cs typeface="Arial MT"/>
              </a:rPr>
              <a:t>bleeding</a:t>
            </a:r>
            <a:endParaRPr sz="2000">
              <a:latin typeface="Arial MT"/>
              <a:cs typeface="Arial MT"/>
            </a:endParaRPr>
          </a:p>
          <a:p>
            <a:pPr marL="12700" marR="88265">
              <a:lnSpc>
                <a:spcPct val="175000"/>
              </a:lnSpc>
            </a:pPr>
            <a:r>
              <a:rPr sz="2000" spc="-5" dirty="0">
                <a:latin typeface="Arial MT"/>
                <a:cs typeface="Arial MT"/>
              </a:rPr>
              <a:t>Extremity injury with absent distal pulses </a:t>
            </a:r>
            <a:r>
              <a:rPr sz="2000" spc="-545" dirty="0">
                <a:latin typeface="Arial MT"/>
                <a:cs typeface="Arial MT"/>
              </a:rPr>
              <a:t> </a:t>
            </a:r>
            <a:r>
              <a:rPr sz="2000" spc="-5" dirty="0">
                <a:latin typeface="Arial MT"/>
                <a:cs typeface="Arial MT"/>
              </a:rPr>
              <a:t>Burns 10-20%</a:t>
            </a:r>
            <a:r>
              <a:rPr sz="2000" spc="-15" dirty="0">
                <a:latin typeface="Arial MT"/>
                <a:cs typeface="Arial MT"/>
              </a:rPr>
              <a:t> </a:t>
            </a:r>
            <a:r>
              <a:rPr sz="2000" spc="-5" dirty="0">
                <a:latin typeface="Arial MT"/>
                <a:cs typeface="Arial MT"/>
              </a:rPr>
              <a:t>Total</a:t>
            </a:r>
            <a:r>
              <a:rPr sz="2000" spc="-10" dirty="0">
                <a:latin typeface="Arial MT"/>
                <a:cs typeface="Arial MT"/>
              </a:rPr>
              <a:t> </a:t>
            </a:r>
            <a:r>
              <a:rPr sz="2000" spc="-5" dirty="0">
                <a:latin typeface="Arial MT"/>
                <a:cs typeface="Arial MT"/>
              </a:rPr>
              <a:t>Body</a:t>
            </a:r>
            <a:r>
              <a:rPr sz="2000" dirty="0">
                <a:latin typeface="Arial MT"/>
                <a:cs typeface="Arial MT"/>
              </a:rPr>
              <a:t> </a:t>
            </a:r>
            <a:r>
              <a:rPr sz="2000" spc="-5" dirty="0">
                <a:latin typeface="Arial MT"/>
                <a:cs typeface="Arial MT"/>
              </a:rPr>
              <a:t>Surface</a:t>
            </a:r>
            <a:r>
              <a:rPr sz="2000" spc="-25" dirty="0">
                <a:latin typeface="Arial MT"/>
                <a:cs typeface="Arial MT"/>
              </a:rPr>
              <a:t> </a:t>
            </a:r>
            <a:r>
              <a:rPr sz="2000" spc="-5" dirty="0">
                <a:latin typeface="Arial MT"/>
                <a:cs typeface="Arial MT"/>
              </a:rPr>
              <a:t>Area</a:t>
            </a:r>
            <a:endParaRPr sz="2000">
              <a:latin typeface="Arial MT"/>
              <a:cs typeface="Arial MT"/>
            </a:endParaRPr>
          </a:p>
        </p:txBody>
      </p:sp>
      <p:sp>
        <p:nvSpPr>
          <p:cNvPr id="8" name="object 8"/>
          <p:cNvSpPr txBox="1">
            <a:spLocks noGrp="1"/>
          </p:cNvSpPr>
          <p:nvPr>
            <p:ph type="title"/>
          </p:nvPr>
        </p:nvSpPr>
        <p:spPr>
          <a:xfrm>
            <a:off x="3283012" y="753634"/>
            <a:ext cx="5666105" cy="1122680"/>
          </a:xfrm>
          <a:prstGeom prst="rect">
            <a:avLst/>
          </a:prstGeom>
        </p:spPr>
        <p:txBody>
          <a:bodyPr vert="horz" wrap="square" lIns="0" tIns="12700" rIns="0" bIns="0" rtlCol="0">
            <a:spAutoFit/>
          </a:bodyPr>
          <a:lstStyle/>
          <a:p>
            <a:pPr marL="1320165" marR="5080" indent="-1308100">
              <a:lnSpc>
                <a:spcPct val="100000"/>
              </a:lnSpc>
              <a:spcBef>
                <a:spcPts val="100"/>
              </a:spcBef>
            </a:pPr>
            <a:r>
              <a:rPr sz="3600" spc="-5" dirty="0">
                <a:solidFill>
                  <a:srgbClr val="000000"/>
                </a:solidFill>
              </a:rPr>
              <a:t>CASUALTY</a:t>
            </a:r>
            <a:r>
              <a:rPr sz="3600" spc="-85" dirty="0">
                <a:solidFill>
                  <a:srgbClr val="000000"/>
                </a:solidFill>
              </a:rPr>
              <a:t> </a:t>
            </a:r>
            <a:r>
              <a:rPr sz="3600" dirty="0">
                <a:solidFill>
                  <a:srgbClr val="000000"/>
                </a:solidFill>
              </a:rPr>
              <a:t>EVACUATION </a:t>
            </a:r>
            <a:r>
              <a:rPr sz="3600" spc="-985" dirty="0">
                <a:solidFill>
                  <a:srgbClr val="000000"/>
                </a:solidFill>
              </a:rPr>
              <a:t> </a:t>
            </a:r>
            <a:r>
              <a:rPr sz="3600" spc="-5" dirty="0">
                <a:solidFill>
                  <a:srgbClr val="CD9146"/>
                </a:solidFill>
              </a:rPr>
              <a:t>CATEGORIES</a:t>
            </a:r>
            <a:endParaRPr sz="3600"/>
          </a:p>
        </p:txBody>
      </p:sp>
      <p:sp>
        <p:nvSpPr>
          <p:cNvPr id="9" name="object 9"/>
          <p:cNvSpPr/>
          <p:nvPr/>
        </p:nvSpPr>
        <p:spPr>
          <a:xfrm>
            <a:off x="4733163" y="3046097"/>
            <a:ext cx="0" cy="370205"/>
          </a:xfrm>
          <a:custGeom>
            <a:avLst/>
            <a:gdLst/>
            <a:ahLst/>
            <a:cxnLst/>
            <a:rect l="l" t="t" r="r" b="b"/>
            <a:pathLst>
              <a:path h="370204">
                <a:moveTo>
                  <a:pt x="0" y="369747"/>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4733163" y="3571877"/>
            <a:ext cx="0" cy="370205"/>
          </a:xfrm>
          <a:custGeom>
            <a:avLst/>
            <a:gdLst/>
            <a:ahLst/>
            <a:cxnLst/>
            <a:rect l="l" t="t" r="r" b="b"/>
            <a:pathLst>
              <a:path h="370204">
                <a:moveTo>
                  <a:pt x="0" y="369747"/>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4733163" y="4956431"/>
            <a:ext cx="0" cy="370205"/>
          </a:xfrm>
          <a:custGeom>
            <a:avLst/>
            <a:gdLst/>
            <a:ahLst/>
            <a:cxnLst/>
            <a:rect l="l" t="t" r="r" b="b"/>
            <a:pathLst>
              <a:path h="370204">
                <a:moveTo>
                  <a:pt x="0" y="369747"/>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4733163" y="5491355"/>
            <a:ext cx="0" cy="370205"/>
          </a:xfrm>
          <a:custGeom>
            <a:avLst/>
            <a:gdLst/>
            <a:ahLst/>
            <a:cxnLst/>
            <a:rect l="l" t="t" r="r" b="b"/>
            <a:pathLst>
              <a:path h="370204">
                <a:moveTo>
                  <a:pt x="0" y="369747"/>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4733163" y="4152512"/>
            <a:ext cx="0" cy="650875"/>
          </a:xfrm>
          <a:custGeom>
            <a:avLst/>
            <a:gdLst/>
            <a:ahLst/>
            <a:cxnLst/>
            <a:rect l="l" t="t" r="r" b="b"/>
            <a:pathLst>
              <a:path h="650875">
                <a:moveTo>
                  <a:pt x="0" y="650646"/>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1059941" y="1993394"/>
            <a:ext cx="2657475" cy="1030605"/>
          </a:xfrm>
          <a:custGeom>
            <a:avLst/>
            <a:gdLst/>
            <a:ahLst/>
            <a:cxnLst/>
            <a:rect l="l" t="t" r="r" b="b"/>
            <a:pathLst>
              <a:path w="2657475" h="1030605">
                <a:moveTo>
                  <a:pt x="2463774" y="0"/>
                </a:moveTo>
                <a:lnTo>
                  <a:pt x="193319" y="0"/>
                </a:lnTo>
                <a:lnTo>
                  <a:pt x="148992" y="5105"/>
                </a:lnTo>
                <a:lnTo>
                  <a:pt x="108301" y="19648"/>
                </a:lnTo>
                <a:lnTo>
                  <a:pt x="72407" y="42469"/>
                </a:lnTo>
                <a:lnTo>
                  <a:pt x="42469" y="72407"/>
                </a:lnTo>
                <a:lnTo>
                  <a:pt x="19648" y="108301"/>
                </a:lnTo>
                <a:lnTo>
                  <a:pt x="5105" y="148992"/>
                </a:lnTo>
                <a:lnTo>
                  <a:pt x="0" y="193319"/>
                </a:lnTo>
                <a:lnTo>
                  <a:pt x="0" y="836904"/>
                </a:lnTo>
                <a:lnTo>
                  <a:pt x="5105" y="881231"/>
                </a:lnTo>
                <a:lnTo>
                  <a:pt x="19648" y="921922"/>
                </a:lnTo>
                <a:lnTo>
                  <a:pt x="42469" y="957816"/>
                </a:lnTo>
                <a:lnTo>
                  <a:pt x="72407" y="987754"/>
                </a:lnTo>
                <a:lnTo>
                  <a:pt x="108301" y="1010575"/>
                </a:lnTo>
                <a:lnTo>
                  <a:pt x="148992" y="1025118"/>
                </a:lnTo>
                <a:lnTo>
                  <a:pt x="193319" y="1030223"/>
                </a:lnTo>
                <a:lnTo>
                  <a:pt x="2463774" y="1030223"/>
                </a:lnTo>
                <a:lnTo>
                  <a:pt x="2508101" y="1025118"/>
                </a:lnTo>
                <a:lnTo>
                  <a:pt x="2548792" y="1010575"/>
                </a:lnTo>
                <a:lnTo>
                  <a:pt x="2584686" y="987754"/>
                </a:lnTo>
                <a:lnTo>
                  <a:pt x="2614624" y="957816"/>
                </a:lnTo>
                <a:lnTo>
                  <a:pt x="2637445" y="921922"/>
                </a:lnTo>
                <a:lnTo>
                  <a:pt x="2651988" y="881231"/>
                </a:lnTo>
                <a:lnTo>
                  <a:pt x="2657094" y="836904"/>
                </a:lnTo>
                <a:lnTo>
                  <a:pt x="2657094" y="193319"/>
                </a:lnTo>
                <a:lnTo>
                  <a:pt x="2651988" y="148992"/>
                </a:lnTo>
                <a:lnTo>
                  <a:pt x="2637445" y="108301"/>
                </a:lnTo>
                <a:lnTo>
                  <a:pt x="2614624" y="72407"/>
                </a:lnTo>
                <a:lnTo>
                  <a:pt x="2584686" y="42469"/>
                </a:lnTo>
                <a:lnTo>
                  <a:pt x="2548792" y="19648"/>
                </a:lnTo>
                <a:lnTo>
                  <a:pt x="2508101" y="5105"/>
                </a:lnTo>
                <a:lnTo>
                  <a:pt x="2463774" y="0"/>
                </a:lnTo>
                <a:close/>
              </a:path>
            </a:pathLst>
          </a:custGeom>
          <a:solidFill>
            <a:srgbClr val="E7E6E6"/>
          </a:solidFill>
        </p:spPr>
        <p:txBody>
          <a:bodyPr wrap="square" lIns="0" tIns="0" rIns="0" bIns="0" rtlCol="0"/>
          <a:lstStyle/>
          <a:p>
            <a:endParaRPr/>
          </a:p>
        </p:txBody>
      </p:sp>
      <p:sp>
        <p:nvSpPr>
          <p:cNvPr id="15" name="object 15"/>
          <p:cNvSpPr txBox="1"/>
          <p:nvPr/>
        </p:nvSpPr>
        <p:spPr>
          <a:xfrm>
            <a:off x="1264250" y="1827847"/>
            <a:ext cx="2310765" cy="2301240"/>
          </a:xfrm>
          <a:prstGeom prst="rect">
            <a:avLst/>
          </a:prstGeom>
        </p:spPr>
        <p:txBody>
          <a:bodyPr vert="horz" wrap="square" lIns="0" tIns="200025" rIns="0" bIns="0" rtlCol="0">
            <a:spAutoFit/>
          </a:bodyPr>
          <a:lstStyle/>
          <a:p>
            <a:pPr marL="12700">
              <a:lnSpc>
                <a:spcPct val="100000"/>
              </a:lnSpc>
              <a:spcBef>
                <a:spcPts val="1575"/>
              </a:spcBef>
            </a:pPr>
            <a:r>
              <a:rPr sz="6000" spc="-5" dirty="0">
                <a:latin typeface="Arial MT"/>
                <a:cs typeface="Arial MT"/>
              </a:rPr>
              <a:t>CAT</a:t>
            </a:r>
            <a:r>
              <a:rPr sz="6000" spc="-95" dirty="0">
                <a:latin typeface="Arial MT"/>
                <a:cs typeface="Arial MT"/>
              </a:rPr>
              <a:t> </a:t>
            </a:r>
            <a:r>
              <a:rPr sz="6000" b="1" dirty="0">
                <a:solidFill>
                  <a:srgbClr val="CD9146"/>
                </a:solidFill>
                <a:latin typeface="Arial"/>
                <a:cs typeface="Arial"/>
              </a:rPr>
              <a:t>B</a:t>
            </a:r>
            <a:endParaRPr sz="6000">
              <a:latin typeface="Arial"/>
              <a:cs typeface="Arial"/>
            </a:endParaRPr>
          </a:p>
          <a:p>
            <a:pPr marL="12700">
              <a:lnSpc>
                <a:spcPct val="100000"/>
              </a:lnSpc>
              <a:spcBef>
                <a:spcPts val="695"/>
              </a:spcBef>
            </a:pPr>
            <a:r>
              <a:rPr sz="2800" b="1" spc="-5" dirty="0">
                <a:latin typeface="Arial"/>
                <a:cs typeface="Arial"/>
              </a:rPr>
              <a:t>Priority</a:t>
            </a:r>
            <a:endParaRPr sz="2800">
              <a:latin typeface="Arial"/>
              <a:cs typeface="Arial"/>
            </a:endParaRPr>
          </a:p>
          <a:p>
            <a:pPr marL="12700">
              <a:lnSpc>
                <a:spcPct val="100000"/>
              </a:lnSpc>
              <a:spcBef>
                <a:spcPts val="20"/>
              </a:spcBef>
            </a:pPr>
            <a:r>
              <a:rPr sz="2000" spc="-5" dirty="0">
                <a:latin typeface="Arial MT"/>
                <a:cs typeface="Arial MT"/>
              </a:rPr>
              <a:t>(Serious</a:t>
            </a:r>
            <a:r>
              <a:rPr sz="2000" spc="-25" dirty="0">
                <a:latin typeface="Arial MT"/>
                <a:cs typeface="Arial MT"/>
              </a:rPr>
              <a:t> </a:t>
            </a:r>
            <a:r>
              <a:rPr sz="2000" spc="-5" dirty="0">
                <a:latin typeface="Arial MT"/>
                <a:cs typeface="Arial MT"/>
              </a:rPr>
              <a:t>Injury)</a:t>
            </a:r>
            <a:endParaRPr sz="2000">
              <a:latin typeface="Arial MT"/>
              <a:cs typeface="Arial MT"/>
            </a:endParaRPr>
          </a:p>
          <a:p>
            <a:pPr marL="12700">
              <a:lnSpc>
                <a:spcPct val="100000"/>
              </a:lnSpc>
              <a:spcBef>
                <a:spcPts val="605"/>
              </a:spcBef>
            </a:pPr>
            <a:r>
              <a:rPr sz="1800" b="1" spc="-5" dirty="0">
                <a:solidFill>
                  <a:srgbClr val="CD9146"/>
                </a:solidFill>
                <a:latin typeface="Arial"/>
                <a:cs typeface="Arial"/>
              </a:rPr>
              <a:t>WITHIN</a:t>
            </a:r>
            <a:r>
              <a:rPr sz="1800" b="1" spc="-20" dirty="0">
                <a:solidFill>
                  <a:srgbClr val="CD9146"/>
                </a:solidFill>
                <a:latin typeface="Arial"/>
                <a:cs typeface="Arial"/>
              </a:rPr>
              <a:t> </a:t>
            </a:r>
            <a:r>
              <a:rPr sz="1800" b="1" dirty="0">
                <a:solidFill>
                  <a:srgbClr val="CD9146"/>
                </a:solidFill>
                <a:latin typeface="Arial"/>
                <a:cs typeface="Arial"/>
              </a:rPr>
              <a:t>4</a:t>
            </a:r>
            <a:r>
              <a:rPr sz="1800" b="1" spc="-25" dirty="0">
                <a:solidFill>
                  <a:srgbClr val="CD9146"/>
                </a:solidFill>
                <a:latin typeface="Arial"/>
                <a:cs typeface="Arial"/>
              </a:rPr>
              <a:t> </a:t>
            </a:r>
            <a:r>
              <a:rPr sz="1800" b="1" spc="-5" dirty="0">
                <a:solidFill>
                  <a:srgbClr val="CD9146"/>
                </a:solidFill>
                <a:latin typeface="Arial"/>
                <a:cs typeface="Arial"/>
              </a:rPr>
              <a:t>HOURS</a:t>
            </a:r>
            <a:endParaRPr sz="1800">
              <a:latin typeface="Arial"/>
              <a:cs typeface="Arial"/>
            </a:endParaRPr>
          </a:p>
        </p:txBody>
      </p:sp>
      <p:sp>
        <p:nvSpPr>
          <p:cNvPr id="16" name="object 16"/>
          <p:cNvSpPr/>
          <p:nvPr/>
        </p:nvSpPr>
        <p:spPr>
          <a:xfrm>
            <a:off x="4745354" y="2252846"/>
            <a:ext cx="0" cy="650875"/>
          </a:xfrm>
          <a:custGeom>
            <a:avLst/>
            <a:gdLst/>
            <a:ahLst/>
            <a:cxnLst/>
            <a:rect l="l" t="t" r="r" b="b"/>
            <a:pathLst>
              <a:path h="650875">
                <a:moveTo>
                  <a:pt x="0" y="650646"/>
                </a:moveTo>
                <a:lnTo>
                  <a:pt x="0" y="0"/>
                </a:lnTo>
              </a:path>
            </a:pathLst>
          </a:custGeom>
          <a:ln w="101600">
            <a:solidFill>
              <a:srgbClr val="CD9146"/>
            </a:solidFill>
          </a:ln>
        </p:spPr>
        <p:txBody>
          <a:bodyPr wrap="square" lIns="0" tIns="0" rIns="0" bIns="0" rtlCol="0"/>
          <a:lstStyle/>
          <a:p>
            <a:endParaRPr/>
          </a:p>
        </p:txBody>
      </p:sp>
      <p:sp>
        <p:nvSpPr>
          <p:cNvPr id="18" name="object 18"/>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17</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943748" y="2251854"/>
            <a:ext cx="2524125" cy="330200"/>
          </a:xfrm>
          <a:prstGeom prst="rect">
            <a:avLst/>
          </a:prstGeom>
        </p:spPr>
        <p:txBody>
          <a:bodyPr vert="horz" wrap="square" lIns="0" tIns="12065" rIns="0" bIns="0" rtlCol="0">
            <a:spAutoFit/>
          </a:bodyPr>
          <a:lstStyle/>
          <a:p>
            <a:pPr marL="12700">
              <a:lnSpc>
                <a:spcPct val="100000"/>
              </a:lnSpc>
              <a:spcBef>
                <a:spcPts val="95"/>
              </a:spcBef>
            </a:pPr>
            <a:r>
              <a:rPr sz="2000" spc="-5" dirty="0">
                <a:latin typeface="Arial MT"/>
                <a:cs typeface="Arial MT"/>
              </a:rPr>
              <a:t>Concussion</a:t>
            </a:r>
            <a:r>
              <a:rPr sz="2000" spc="-20" dirty="0">
                <a:latin typeface="Arial MT"/>
                <a:cs typeface="Arial MT"/>
              </a:rPr>
              <a:t> </a:t>
            </a:r>
            <a:r>
              <a:rPr sz="2000" spc="-5" dirty="0">
                <a:latin typeface="Arial MT"/>
                <a:cs typeface="Arial MT"/>
              </a:rPr>
              <a:t>(mild</a:t>
            </a:r>
            <a:r>
              <a:rPr sz="2000" spc="-25" dirty="0">
                <a:latin typeface="Arial MT"/>
                <a:cs typeface="Arial MT"/>
              </a:rPr>
              <a:t> </a:t>
            </a:r>
            <a:r>
              <a:rPr sz="2000" spc="-5" dirty="0">
                <a:latin typeface="Arial MT"/>
                <a:cs typeface="Arial MT"/>
              </a:rPr>
              <a:t>TBI)</a:t>
            </a:r>
            <a:endParaRPr sz="2000">
              <a:latin typeface="Arial MT"/>
              <a:cs typeface="Arial MT"/>
            </a:endParaRPr>
          </a:p>
        </p:txBody>
      </p:sp>
      <p:sp>
        <p:nvSpPr>
          <p:cNvPr id="5" name="object 5"/>
          <p:cNvSpPr txBox="1"/>
          <p:nvPr/>
        </p:nvSpPr>
        <p:spPr>
          <a:xfrm>
            <a:off x="4943748" y="2785229"/>
            <a:ext cx="4411345" cy="2235200"/>
          </a:xfrm>
          <a:prstGeom prst="rect">
            <a:avLst/>
          </a:prstGeom>
        </p:spPr>
        <p:txBody>
          <a:bodyPr vert="horz" wrap="square" lIns="0" tIns="12065" rIns="0" bIns="0" rtlCol="0">
            <a:spAutoFit/>
          </a:bodyPr>
          <a:lstStyle/>
          <a:p>
            <a:pPr marL="12700" marR="185420">
              <a:lnSpc>
                <a:spcPct val="100000"/>
              </a:lnSpc>
              <a:spcBef>
                <a:spcPts val="95"/>
              </a:spcBef>
            </a:pPr>
            <a:r>
              <a:rPr sz="2000" spc="-5" dirty="0">
                <a:latin typeface="Arial MT"/>
                <a:cs typeface="Arial MT"/>
              </a:rPr>
              <a:t>Gunshot </a:t>
            </a:r>
            <a:r>
              <a:rPr sz="2000" spc="-10" dirty="0">
                <a:latin typeface="Arial MT"/>
                <a:cs typeface="Arial MT"/>
              </a:rPr>
              <a:t>wound </a:t>
            </a:r>
            <a:r>
              <a:rPr sz="2000" spc="-5" dirty="0">
                <a:latin typeface="Arial MT"/>
                <a:cs typeface="Arial MT"/>
              </a:rPr>
              <a:t>to extremity – </a:t>
            </a:r>
            <a:r>
              <a:rPr sz="2000" dirty="0">
                <a:latin typeface="Arial MT"/>
                <a:cs typeface="Arial MT"/>
              </a:rPr>
              <a:t> </a:t>
            </a:r>
            <a:r>
              <a:rPr sz="2000" spc="-5" dirty="0">
                <a:latin typeface="Arial MT"/>
                <a:cs typeface="Arial MT"/>
              </a:rPr>
              <a:t>bleeding controlled</a:t>
            </a:r>
            <a:r>
              <a:rPr sz="2000" spc="-15" dirty="0">
                <a:latin typeface="Arial MT"/>
                <a:cs typeface="Arial MT"/>
              </a:rPr>
              <a:t> </a:t>
            </a:r>
            <a:r>
              <a:rPr sz="2000" spc="-5" dirty="0">
                <a:latin typeface="Arial MT"/>
                <a:cs typeface="Arial MT"/>
              </a:rPr>
              <a:t>without</a:t>
            </a:r>
            <a:r>
              <a:rPr sz="2000" spc="-15" dirty="0">
                <a:latin typeface="Arial MT"/>
                <a:cs typeface="Arial MT"/>
              </a:rPr>
              <a:t> </a:t>
            </a:r>
            <a:r>
              <a:rPr sz="2000" spc="-5" dirty="0">
                <a:latin typeface="Arial MT"/>
                <a:cs typeface="Arial MT"/>
              </a:rPr>
              <a:t>tourniquet</a:t>
            </a:r>
            <a:endParaRPr sz="2000">
              <a:latin typeface="Arial MT"/>
              <a:cs typeface="Arial MT"/>
            </a:endParaRPr>
          </a:p>
          <a:p>
            <a:pPr marL="12700" marR="5080">
              <a:lnSpc>
                <a:spcPct val="175000"/>
              </a:lnSpc>
            </a:pPr>
            <a:r>
              <a:rPr sz="2000" spc="-5" dirty="0">
                <a:latin typeface="Arial MT"/>
                <a:cs typeface="Arial MT"/>
              </a:rPr>
              <a:t>Minor</a:t>
            </a:r>
            <a:r>
              <a:rPr sz="2000" spc="100" dirty="0">
                <a:latin typeface="Arial MT"/>
                <a:cs typeface="Arial MT"/>
              </a:rPr>
              <a:t> </a:t>
            </a:r>
            <a:r>
              <a:rPr sz="2000" spc="-5" dirty="0">
                <a:latin typeface="Arial MT"/>
                <a:cs typeface="Arial MT"/>
              </a:rPr>
              <a:t>soft</a:t>
            </a:r>
            <a:r>
              <a:rPr sz="2000" spc="80" dirty="0">
                <a:latin typeface="Arial MT"/>
                <a:cs typeface="Arial MT"/>
              </a:rPr>
              <a:t> </a:t>
            </a:r>
            <a:r>
              <a:rPr sz="2000" spc="-5" dirty="0">
                <a:latin typeface="Arial MT"/>
                <a:cs typeface="Arial MT"/>
              </a:rPr>
              <a:t>tissue</a:t>
            </a:r>
            <a:r>
              <a:rPr sz="2000" spc="95" dirty="0">
                <a:latin typeface="Arial MT"/>
                <a:cs typeface="Arial MT"/>
              </a:rPr>
              <a:t> </a:t>
            </a:r>
            <a:r>
              <a:rPr sz="2000" spc="-5" dirty="0">
                <a:latin typeface="Arial MT"/>
                <a:cs typeface="Arial MT"/>
              </a:rPr>
              <a:t>shrapnel</a:t>
            </a:r>
            <a:r>
              <a:rPr sz="2000" spc="100" dirty="0">
                <a:latin typeface="Arial MT"/>
                <a:cs typeface="Arial MT"/>
              </a:rPr>
              <a:t> </a:t>
            </a:r>
            <a:r>
              <a:rPr sz="2000" spc="-5" dirty="0">
                <a:latin typeface="Arial MT"/>
                <a:cs typeface="Arial MT"/>
              </a:rPr>
              <a:t>injury </a:t>
            </a:r>
            <a:r>
              <a:rPr sz="2000" dirty="0">
                <a:latin typeface="Arial MT"/>
                <a:cs typeface="Arial MT"/>
              </a:rPr>
              <a:t> </a:t>
            </a:r>
            <a:r>
              <a:rPr sz="2000" spc="-5" dirty="0">
                <a:latin typeface="Arial MT"/>
                <a:cs typeface="Arial MT"/>
              </a:rPr>
              <a:t>Closed fracture with intact distal pulses </a:t>
            </a:r>
            <a:r>
              <a:rPr sz="2000" spc="-545" dirty="0">
                <a:latin typeface="Arial MT"/>
                <a:cs typeface="Arial MT"/>
              </a:rPr>
              <a:t> </a:t>
            </a:r>
            <a:r>
              <a:rPr sz="2000" spc="-5" dirty="0">
                <a:latin typeface="Arial MT"/>
                <a:cs typeface="Arial MT"/>
              </a:rPr>
              <a:t>Burns &lt;</a:t>
            </a:r>
            <a:r>
              <a:rPr sz="2000" spc="-25" dirty="0">
                <a:latin typeface="Arial MT"/>
                <a:cs typeface="Arial MT"/>
              </a:rPr>
              <a:t> </a:t>
            </a:r>
            <a:r>
              <a:rPr sz="2000" spc="-5" dirty="0">
                <a:latin typeface="Arial MT"/>
                <a:cs typeface="Arial MT"/>
              </a:rPr>
              <a:t>10%</a:t>
            </a:r>
            <a:r>
              <a:rPr sz="2000" spc="-15" dirty="0">
                <a:latin typeface="Arial MT"/>
                <a:cs typeface="Arial MT"/>
              </a:rPr>
              <a:t> </a:t>
            </a:r>
            <a:r>
              <a:rPr sz="2000" spc="-5" dirty="0">
                <a:latin typeface="Arial MT"/>
                <a:cs typeface="Arial MT"/>
              </a:rPr>
              <a:t>Total</a:t>
            </a:r>
            <a:r>
              <a:rPr sz="2000" dirty="0">
                <a:latin typeface="Arial MT"/>
                <a:cs typeface="Arial MT"/>
              </a:rPr>
              <a:t> </a:t>
            </a:r>
            <a:r>
              <a:rPr sz="2000" spc="-5" dirty="0">
                <a:latin typeface="Arial MT"/>
                <a:cs typeface="Arial MT"/>
              </a:rPr>
              <a:t>Body Surface</a:t>
            </a:r>
            <a:r>
              <a:rPr sz="2000" spc="-25" dirty="0">
                <a:latin typeface="Arial MT"/>
                <a:cs typeface="Arial MT"/>
              </a:rPr>
              <a:t> </a:t>
            </a:r>
            <a:r>
              <a:rPr sz="2000" spc="-5" dirty="0">
                <a:latin typeface="Arial MT"/>
                <a:cs typeface="Arial MT"/>
              </a:rPr>
              <a:t>Area</a:t>
            </a:r>
            <a:endParaRPr sz="2000">
              <a:latin typeface="Arial MT"/>
              <a:cs typeface="Arial MT"/>
            </a:endParaRPr>
          </a:p>
        </p:txBody>
      </p:sp>
      <p:sp>
        <p:nvSpPr>
          <p:cNvPr id="6" name="object 6"/>
          <p:cNvSpPr txBox="1">
            <a:spLocks noGrp="1"/>
          </p:cNvSpPr>
          <p:nvPr>
            <p:ph type="title"/>
          </p:nvPr>
        </p:nvSpPr>
        <p:spPr>
          <a:xfrm>
            <a:off x="3283012" y="753634"/>
            <a:ext cx="5666105" cy="1122680"/>
          </a:xfrm>
          <a:prstGeom prst="rect">
            <a:avLst/>
          </a:prstGeom>
        </p:spPr>
        <p:txBody>
          <a:bodyPr vert="horz" wrap="square" lIns="0" tIns="12700" rIns="0" bIns="0" rtlCol="0">
            <a:spAutoFit/>
          </a:bodyPr>
          <a:lstStyle/>
          <a:p>
            <a:pPr marL="1320165" marR="5080" indent="-1308100">
              <a:lnSpc>
                <a:spcPct val="100000"/>
              </a:lnSpc>
              <a:spcBef>
                <a:spcPts val="100"/>
              </a:spcBef>
            </a:pPr>
            <a:r>
              <a:rPr sz="3600" spc="-5" dirty="0">
                <a:solidFill>
                  <a:srgbClr val="000000"/>
                </a:solidFill>
              </a:rPr>
              <a:t>CASUALTY</a:t>
            </a:r>
            <a:r>
              <a:rPr sz="3600" spc="-85" dirty="0">
                <a:solidFill>
                  <a:srgbClr val="000000"/>
                </a:solidFill>
              </a:rPr>
              <a:t> </a:t>
            </a:r>
            <a:r>
              <a:rPr sz="3600" dirty="0">
                <a:solidFill>
                  <a:srgbClr val="000000"/>
                </a:solidFill>
              </a:rPr>
              <a:t>EVACUATION </a:t>
            </a:r>
            <a:r>
              <a:rPr sz="3600" spc="-985" dirty="0">
                <a:solidFill>
                  <a:srgbClr val="000000"/>
                </a:solidFill>
              </a:rPr>
              <a:t> </a:t>
            </a:r>
            <a:r>
              <a:rPr sz="3600" spc="-5" dirty="0">
                <a:solidFill>
                  <a:srgbClr val="CD9146"/>
                </a:solidFill>
              </a:rPr>
              <a:t>CATEGORIES</a:t>
            </a:r>
            <a:endParaRPr sz="3600"/>
          </a:p>
        </p:txBody>
      </p:sp>
      <p:sp>
        <p:nvSpPr>
          <p:cNvPr id="7" name="object 7"/>
          <p:cNvSpPr/>
          <p:nvPr/>
        </p:nvSpPr>
        <p:spPr>
          <a:xfrm>
            <a:off x="4745354" y="2226185"/>
            <a:ext cx="0" cy="370205"/>
          </a:xfrm>
          <a:custGeom>
            <a:avLst/>
            <a:gdLst/>
            <a:ahLst/>
            <a:cxnLst/>
            <a:rect l="l" t="t" r="r" b="b"/>
            <a:pathLst>
              <a:path h="370205">
                <a:moveTo>
                  <a:pt x="0" y="369747"/>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4745354" y="2787770"/>
            <a:ext cx="0" cy="650875"/>
          </a:xfrm>
          <a:custGeom>
            <a:avLst/>
            <a:gdLst/>
            <a:ahLst/>
            <a:cxnLst/>
            <a:rect l="l" t="t" r="r" b="b"/>
            <a:pathLst>
              <a:path h="650875">
                <a:moveTo>
                  <a:pt x="0" y="650646"/>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4745354" y="3632837"/>
            <a:ext cx="0" cy="370205"/>
          </a:xfrm>
          <a:custGeom>
            <a:avLst/>
            <a:gdLst/>
            <a:ahLst/>
            <a:cxnLst/>
            <a:rect l="l" t="t" r="r" b="b"/>
            <a:pathLst>
              <a:path h="370204">
                <a:moveTo>
                  <a:pt x="0" y="369747"/>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4727828" y="4134995"/>
            <a:ext cx="0" cy="370205"/>
          </a:xfrm>
          <a:custGeom>
            <a:avLst/>
            <a:gdLst/>
            <a:ahLst/>
            <a:cxnLst/>
            <a:rect l="l" t="t" r="r" b="b"/>
            <a:pathLst>
              <a:path h="370204">
                <a:moveTo>
                  <a:pt x="0" y="369747"/>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4727828" y="4691255"/>
            <a:ext cx="0" cy="370205"/>
          </a:xfrm>
          <a:custGeom>
            <a:avLst/>
            <a:gdLst/>
            <a:ahLst/>
            <a:cxnLst/>
            <a:rect l="l" t="t" r="r" b="b"/>
            <a:pathLst>
              <a:path h="370204">
                <a:moveTo>
                  <a:pt x="0" y="369747"/>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1059941" y="1993394"/>
            <a:ext cx="2657475" cy="1030605"/>
          </a:xfrm>
          <a:custGeom>
            <a:avLst/>
            <a:gdLst/>
            <a:ahLst/>
            <a:cxnLst/>
            <a:rect l="l" t="t" r="r" b="b"/>
            <a:pathLst>
              <a:path w="2657475" h="1030605">
                <a:moveTo>
                  <a:pt x="2463774" y="0"/>
                </a:moveTo>
                <a:lnTo>
                  <a:pt x="193319" y="0"/>
                </a:lnTo>
                <a:lnTo>
                  <a:pt x="148992" y="5105"/>
                </a:lnTo>
                <a:lnTo>
                  <a:pt x="108301" y="19648"/>
                </a:lnTo>
                <a:lnTo>
                  <a:pt x="72407" y="42469"/>
                </a:lnTo>
                <a:lnTo>
                  <a:pt x="42469" y="72407"/>
                </a:lnTo>
                <a:lnTo>
                  <a:pt x="19648" y="108301"/>
                </a:lnTo>
                <a:lnTo>
                  <a:pt x="5105" y="148992"/>
                </a:lnTo>
                <a:lnTo>
                  <a:pt x="0" y="193319"/>
                </a:lnTo>
                <a:lnTo>
                  <a:pt x="0" y="836904"/>
                </a:lnTo>
                <a:lnTo>
                  <a:pt x="5105" y="881231"/>
                </a:lnTo>
                <a:lnTo>
                  <a:pt x="19648" y="921922"/>
                </a:lnTo>
                <a:lnTo>
                  <a:pt x="42469" y="957816"/>
                </a:lnTo>
                <a:lnTo>
                  <a:pt x="72407" y="987754"/>
                </a:lnTo>
                <a:lnTo>
                  <a:pt x="108301" y="1010575"/>
                </a:lnTo>
                <a:lnTo>
                  <a:pt x="148992" y="1025118"/>
                </a:lnTo>
                <a:lnTo>
                  <a:pt x="193319" y="1030223"/>
                </a:lnTo>
                <a:lnTo>
                  <a:pt x="2463774" y="1030223"/>
                </a:lnTo>
                <a:lnTo>
                  <a:pt x="2508101" y="1025118"/>
                </a:lnTo>
                <a:lnTo>
                  <a:pt x="2548792" y="1010575"/>
                </a:lnTo>
                <a:lnTo>
                  <a:pt x="2584686" y="987754"/>
                </a:lnTo>
                <a:lnTo>
                  <a:pt x="2614624" y="957816"/>
                </a:lnTo>
                <a:lnTo>
                  <a:pt x="2637445" y="921922"/>
                </a:lnTo>
                <a:lnTo>
                  <a:pt x="2651988" y="881231"/>
                </a:lnTo>
                <a:lnTo>
                  <a:pt x="2657094" y="836904"/>
                </a:lnTo>
                <a:lnTo>
                  <a:pt x="2657094" y="193319"/>
                </a:lnTo>
                <a:lnTo>
                  <a:pt x="2651988" y="148992"/>
                </a:lnTo>
                <a:lnTo>
                  <a:pt x="2637445" y="108301"/>
                </a:lnTo>
                <a:lnTo>
                  <a:pt x="2614624" y="72407"/>
                </a:lnTo>
                <a:lnTo>
                  <a:pt x="2584686" y="42469"/>
                </a:lnTo>
                <a:lnTo>
                  <a:pt x="2548792" y="19648"/>
                </a:lnTo>
                <a:lnTo>
                  <a:pt x="2508101" y="5105"/>
                </a:lnTo>
                <a:lnTo>
                  <a:pt x="2463774" y="0"/>
                </a:lnTo>
                <a:close/>
              </a:path>
            </a:pathLst>
          </a:custGeom>
          <a:solidFill>
            <a:srgbClr val="E7E6E6"/>
          </a:solidFill>
        </p:spPr>
        <p:txBody>
          <a:bodyPr wrap="square" lIns="0" tIns="0" rIns="0" bIns="0" rtlCol="0"/>
          <a:lstStyle/>
          <a:p>
            <a:endParaRPr/>
          </a:p>
        </p:txBody>
      </p:sp>
      <p:sp>
        <p:nvSpPr>
          <p:cNvPr id="13" name="object 13"/>
          <p:cNvSpPr txBox="1"/>
          <p:nvPr/>
        </p:nvSpPr>
        <p:spPr>
          <a:xfrm>
            <a:off x="1264250" y="1544956"/>
            <a:ext cx="2503170" cy="2614295"/>
          </a:xfrm>
          <a:prstGeom prst="rect">
            <a:avLst/>
          </a:prstGeom>
        </p:spPr>
        <p:txBody>
          <a:bodyPr vert="horz" wrap="square" lIns="0" tIns="483234" rIns="0" bIns="0" rtlCol="0">
            <a:spAutoFit/>
          </a:bodyPr>
          <a:lstStyle/>
          <a:p>
            <a:pPr marL="12700">
              <a:lnSpc>
                <a:spcPct val="100000"/>
              </a:lnSpc>
              <a:spcBef>
                <a:spcPts val="3804"/>
              </a:spcBef>
            </a:pPr>
            <a:r>
              <a:rPr sz="6000" spc="-5" dirty="0">
                <a:latin typeface="Arial MT"/>
                <a:cs typeface="Arial MT"/>
              </a:rPr>
              <a:t>CAT</a:t>
            </a:r>
            <a:r>
              <a:rPr sz="6000" spc="-55" dirty="0">
                <a:latin typeface="Arial MT"/>
                <a:cs typeface="Arial MT"/>
              </a:rPr>
              <a:t> </a:t>
            </a:r>
            <a:r>
              <a:rPr sz="6000" b="1" dirty="0">
                <a:solidFill>
                  <a:srgbClr val="CD9146"/>
                </a:solidFill>
                <a:latin typeface="Arial"/>
                <a:cs typeface="Arial"/>
              </a:rPr>
              <a:t>C</a:t>
            </a:r>
            <a:endParaRPr sz="6000">
              <a:latin typeface="Arial"/>
              <a:cs typeface="Arial"/>
            </a:endParaRPr>
          </a:p>
          <a:p>
            <a:pPr marL="12700">
              <a:lnSpc>
                <a:spcPct val="100000"/>
              </a:lnSpc>
              <a:spcBef>
                <a:spcPts val="1480"/>
              </a:spcBef>
            </a:pPr>
            <a:r>
              <a:rPr sz="2400" b="1" spc="-5" dirty="0">
                <a:latin typeface="Arial"/>
                <a:cs typeface="Arial"/>
              </a:rPr>
              <a:t>Routine</a:t>
            </a:r>
            <a:endParaRPr sz="2400">
              <a:latin typeface="Arial"/>
              <a:cs typeface="Arial"/>
            </a:endParaRPr>
          </a:p>
          <a:p>
            <a:pPr marL="12700">
              <a:lnSpc>
                <a:spcPct val="100000"/>
              </a:lnSpc>
              <a:spcBef>
                <a:spcPts val="200"/>
              </a:spcBef>
            </a:pPr>
            <a:r>
              <a:rPr sz="1800" dirty="0">
                <a:latin typeface="Arial MT"/>
                <a:cs typeface="Arial MT"/>
              </a:rPr>
              <a:t>(Mild</a:t>
            </a:r>
            <a:r>
              <a:rPr sz="1800" spc="-20" dirty="0">
                <a:latin typeface="Arial MT"/>
                <a:cs typeface="Arial MT"/>
              </a:rPr>
              <a:t> </a:t>
            </a:r>
            <a:r>
              <a:rPr sz="1800" spc="-5" dirty="0">
                <a:latin typeface="Arial MT"/>
                <a:cs typeface="Arial MT"/>
              </a:rPr>
              <a:t>to Moderate</a:t>
            </a:r>
            <a:r>
              <a:rPr sz="1800" spc="-20" dirty="0">
                <a:latin typeface="Arial MT"/>
                <a:cs typeface="Arial MT"/>
              </a:rPr>
              <a:t> </a:t>
            </a:r>
            <a:r>
              <a:rPr sz="1800" spc="-5" dirty="0">
                <a:latin typeface="Arial MT"/>
                <a:cs typeface="Arial MT"/>
              </a:rPr>
              <a:t>Injury)</a:t>
            </a:r>
            <a:endParaRPr sz="1800">
              <a:latin typeface="Arial MT"/>
              <a:cs typeface="Arial MT"/>
            </a:endParaRPr>
          </a:p>
          <a:p>
            <a:pPr marL="12700">
              <a:lnSpc>
                <a:spcPct val="100000"/>
              </a:lnSpc>
              <a:spcBef>
                <a:spcPts val="600"/>
              </a:spcBef>
            </a:pPr>
            <a:r>
              <a:rPr sz="1800" b="1" spc="-5" dirty="0">
                <a:solidFill>
                  <a:srgbClr val="CD9146"/>
                </a:solidFill>
                <a:latin typeface="Arial"/>
                <a:cs typeface="Arial"/>
              </a:rPr>
              <a:t>WITHIN</a:t>
            </a:r>
            <a:r>
              <a:rPr sz="1800" b="1" spc="-20" dirty="0">
                <a:solidFill>
                  <a:srgbClr val="CD9146"/>
                </a:solidFill>
                <a:latin typeface="Arial"/>
                <a:cs typeface="Arial"/>
              </a:rPr>
              <a:t> </a:t>
            </a:r>
            <a:r>
              <a:rPr sz="1800" b="1" dirty="0">
                <a:solidFill>
                  <a:srgbClr val="CD9146"/>
                </a:solidFill>
                <a:latin typeface="Arial"/>
                <a:cs typeface="Arial"/>
              </a:rPr>
              <a:t>24</a:t>
            </a:r>
            <a:r>
              <a:rPr sz="1800" b="1" spc="-25" dirty="0">
                <a:solidFill>
                  <a:srgbClr val="CD9146"/>
                </a:solidFill>
                <a:latin typeface="Arial"/>
                <a:cs typeface="Arial"/>
              </a:rPr>
              <a:t> </a:t>
            </a:r>
            <a:r>
              <a:rPr sz="1800" b="1" spc="-5" dirty="0">
                <a:solidFill>
                  <a:srgbClr val="CD9146"/>
                </a:solidFill>
                <a:latin typeface="Arial"/>
                <a:cs typeface="Arial"/>
              </a:rPr>
              <a:t>HOURS</a:t>
            </a:r>
            <a:endParaRPr sz="1800">
              <a:latin typeface="Arial"/>
              <a:cs typeface="Arial"/>
            </a:endParaRPr>
          </a:p>
        </p:txBody>
      </p:sp>
      <p:sp>
        <p:nvSpPr>
          <p:cNvPr id="15" name="object 15"/>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18</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3320350" y="695654"/>
            <a:ext cx="559054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OVER-CATEGORIZATION</a:t>
            </a:r>
            <a:endParaRPr sz="3600"/>
          </a:p>
        </p:txBody>
      </p:sp>
      <p:sp>
        <p:nvSpPr>
          <p:cNvPr id="5" name="object 5"/>
          <p:cNvSpPr txBox="1"/>
          <p:nvPr/>
        </p:nvSpPr>
        <p:spPr>
          <a:xfrm>
            <a:off x="424555" y="1627512"/>
            <a:ext cx="4484370" cy="1379220"/>
          </a:xfrm>
          <a:prstGeom prst="rect">
            <a:avLst/>
          </a:prstGeom>
        </p:spPr>
        <p:txBody>
          <a:bodyPr vert="horz" wrap="square" lIns="0" tIns="12700" rIns="0" bIns="0" rtlCol="0">
            <a:spAutoFit/>
          </a:bodyPr>
          <a:lstStyle/>
          <a:p>
            <a:pPr marL="12700">
              <a:lnSpc>
                <a:spcPts val="2735"/>
              </a:lnSpc>
              <a:spcBef>
                <a:spcPts val="100"/>
              </a:spcBef>
            </a:pPr>
            <a:r>
              <a:rPr sz="2400" b="1" spc="-5" dirty="0">
                <a:solidFill>
                  <a:srgbClr val="CD9146"/>
                </a:solidFill>
                <a:latin typeface="Arial"/>
                <a:cs typeface="Arial"/>
              </a:rPr>
              <a:t>OVER-CATEGORIZATION</a:t>
            </a:r>
            <a:r>
              <a:rPr sz="2400" spc="-5" dirty="0">
                <a:solidFill>
                  <a:srgbClr val="CD9146"/>
                </a:solidFill>
                <a:latin typeface="Arial MT"/>
                <a:cs typeface="Arial MT"/>
              </a:rPr>
              <a:t>:</a:t>
            </a:r>
            <a:endParaRPr sz="2400">
              <a:latin typeface="Arial MT"/>
              <a:cs typeface="Arial MT"/>
            </a:endParaRPr>
          </a:p>
          <a:p>
            <a:pPr marL="12700" marR="5080">
              <a:lnSpc>
                <a:spcPts val="2590"/>
              </a:lnSpc>
              <a:spcBef>
                <a:spcPts val="180"/>
              </a:spcBef>
            </a:pPr>
            <a:r>
              <a:rPr sz="2400" spc="-5" dirty="0">
                <a:latin typeface="Arial MT"/>
                <a:cs typeface="Arial MT"/>
              </a:rPr>
              <a:t>is</a:t>
            </a:r>
            <a:r>
              <a:rPr sz="2400" spc="-10" dirty="0">
                <a:latin typeface="Arial MT"/>
                <a:cs typeface="Arial MT"/>
              </a:rPr>
              <a:t> </a:t>
            </a:r>
            <a:r>
              <a:rPr sz="2400" spc="-5" dirty="0">
                <a:latin typeface="Arial MT"/>
                <a:cs typeface="Arial MT"/>
              </a:rPr>
              <a:t>the tendency</a:t>
            </a:r>
            <a:r>
              <a:rPr sz="2400" spc="15" dirty="0">
                <a:latin typeface="Arial MT"/>
                <a:cs typeface="Arial MT"/>
              </a:rPr>
              <a:t> </a:t>
            </a:r>
            <a:r>
              <a:rPr sz="2400" spc="-5" dirty="0">
                <a:latin typeface="Arial MT"/>
                <a:cs typeface="Arial MT"/>
              </a:rPr>
              <a:t>to</a:t>
            </a:r>
            <a:r>
              <a:rPr sz="2400" spc="-10" dirty="0">
                <a:latin typeface="Arial MT"/>
                <a:cs typeface="Arial MT"/>
              </a:rPr>
              <a:t> </a:t>
            </a:r>
            <a:r>
              <a:rPr sz="2400" spc="-5" dirty="0">
                <a:latin typeface="Arial MT"/>
                <a:cs typeface="Arial MT"/>
              </a:rPr>
              <a:t>classify</a:t>
            </a:r>
            <a:r>
              <a:rPr sz="2400" dirty="0">
                <a:latin typeface="Arial MT"/>
                <a:cs typeface="Arial MT"/>
              </a:rPr>
              <a:t> a </a:t>
            </a:r>
            <a:r>
              <a:rPr sz="2400" spc="5" dirty="0">
                <a:latin typeface="Arial MT"/>
                <a:cs typeface="Arial MT"/>
              </a:rPr>
              <a:t> </a:t>
            </a:r>
            <a:r>
              <a:rPr sz="2400" spc="-5" dirty="0">
                <a:latin typeface="Arial MT"/>
                <a:cs typeface="Arial MT"/>
              </a:rPr>
              <a:t>wound/injury</a:t>
            </a:r>
            <a:r>
              <a:rPr sz="2400" spc="5" dirty="0">
                <a:latin typeface="Arial MT"/>
                <a:cs typeface="Arial MT"/>
              </a:rPr>
              <a:t> </a:t>
            </a:r>
            <a:r>
              <a:rPr sz="2400" spc="-5" dirty="0">
                <a:latin typeface="Arial MT"/>
                <a:cs typeface="Arial MT"/>
              </a:rPr>
              <a:t>severity higher</a:t>
            </a:r>
            <a:r>
              <a:rPr sz="2400" spc="5" dirty="0">
                <a:latin typeface="Arial MT"/>
                <a:cs typeface="Arial MT"/>
              </a:rPr>
              <a:t> </a:t>
            </a:r>
            <a:r>
              <a:rPr sz="2400" spc="-5" dirty="0">
                <a:latin typeface="Arial MT"/>
                <a:cs typeface="Arial MT"/>
              </a:rPr>
              <a:t>than </a:t>
            </a:r>
            <a:r>
              <a:rPr sz="2400" spc="-655" dirty="0">
                <a:latin typeface="Arial MT"/>
                <a:cs typeface="Arial MT"/>
              </a:rPr>
              <a:t> </a:t>
            </a:r>
            <a:r>
              <a:rPr sz="2400" spc="-5" dirty="0">
                <a:latin typeface="Arial MT"/>
                <a:cs typeface="Arial MT"/>
              </a:rPr>
              <a:t>the appropriate</a:t>
            </a:r>
            <a:r>
              <a:rPr sz="2400" spc="15" dirty="0">
                <a:latin typeface="Arial MT"/>
                <a:cs typeface="Arial MT"/>
              </a:rPr>
              <a:t> </a:t>
            </a:r>
            <a:r>
              <a:rPr sz="2400" spc="-5" dirty="0">
                <a:latin typeface="Arial MT"/>
                <a:cs typeface="Arial MT"/>
              </a:rPr>
              <a:t>category.</a:t>
            </a:r>
            <a:endParaRPr sz="2400">
              <a:latin typeface="Arial MT"/>
              <a:cs typeface="Arial MT"/>
            </a:endParaRPr>
          </a:p>
        </p:txBody>
      </p:sp>
      <p:sp>
        <p:nvSpPr>
          <p:cNvPr id="6" name="object 6"/>
          <p:cNvSpPr txBox="1"/>
          <p:nvPr/>
        </p:nvSpPr>
        <p:spPr>
          <a:xfrm>
            <a:off x="5869807" y="1664393"/>
            <a:ext cx="6177280" cy="4871720"/>
          </a:xfrm>
          <a:prstGeom prst="rect">
            <a:avLst/>
          </a:prstGeom>
        </p:spPr>
        <p:txBody>
          <a:bodyPr vert="horz" wrap="square" lIns="0" tIns="12700" rIns="0" bIns="0" rtlCol="0">
            <a:spAutoFit/>
          </a:bodyPr>
          <a:lstStyle/>
          <a:p>
            <a:pPr marL="12700" marR="1510665">
              <a:lnSpc>
                <a:spcPct val="100000"/>
              </a:lnSpc>
              <a:spcBef>
                <a:spcPts val="100"/>
              </a:spcBef>
            </a:pPr>
            <a:r>
              <a:rPr sz="2400" dirty="0">
                <a:latin typeface="Arial MT"/>
                <a:cs typeface="Arial MT"/>
              </a:rPr>
              <a:t>A </a:t>
            </a:r>
            <a:r>
              <a:rPr sz="2400" spc="-5" dirty="0">
                <a:latin typeface="Arial MT"/>
                <a:cs typeface="Arial MT"/>
              </a:rPr>
              <a:t>problem both historically </a:t>
            </a:r>
            <a:r>
              <a:rPr sz="2400" b="1" spc="-5" dirty="0">
                <a:solidFill>
                  <a:srgbClr val="CD9146"/>
                </a:solidFill>
                <a:latin typeface="Arial"/>
                <a:cs typeface="Arial"/>
              </a:rPr>
              <a:t>AND </a:t>
            </a:r>
            <a:r>
              <a:rPr sz="2400" dirty="0">
                <a:latin typeface="Arial MT"/>
                <a:cs typeface="Arial MT"/>
              </a:rPr>
              <a:t>in </a:t>
            </a:r>
            <a:r>
              <a:rPr sz="2400" spc="-655" dirty="0">
                <a:latin typeface="Arial MT"/>
                <a:cs typeface="Arial MT"/>
              </a:rPr>
              <a:t> </a:t>
            </a:r>
            <a:r>
              <a:rPr sz="2400" spc="-5" dirty="0">
                <a:latin typeface="Arial MT"/>
                <a:cs typeface="Arial MT"/>
              </a:rPr>
              <a:t>current</a:t>
            </a:r>
            <a:r>
              <a:rPr sz="2400" dirty="0">
                <a:latin typeface="Arial MT"/>
                <a:cs typeface="Arial MT"/>
              </a:rPr>
              <a:t> </a:t>
            </a:r>
            <a:r>
              <a:rPr sz="2400" spc="-5" dirty="0">
                <a:latin typeface="Arial MT"/>
                <a:cs typeface="Arial MT"/>
              </a:rPr>
              <a:t>operations</a:t>
            </a:r>
            <a:endParaRPr sz="2400">
              <a:latin typeface="Arial MT"/>
              <a:cs typeface="Arial MT"/>
            </a:endParaRPr>
          </a:p>
          <a:p>
            <a:pPr marL="12700" marR="5080">
              <a:lnSpc>
                <a:spcPct val="100000"/>
              </a:lnSpc>
              <a:spcBef>
                <a:spcPts val="1200"/>
              </a:spcBef>
            </a:pPr>
            <a:r>
              <a:rPr sz="2400" b="1" spc="-5" dirty="0">
                <a:solidFill>
                  <a:srgbClr val="CD9146"/>
                </a:solidFill>
                <a:latin typeface="Arial"/>
                <a:cs typeface="Arial"/>
              </a:rPr>
              <a:t>Proper </a:t>
            </a:r>
            <a:r>
              <a:rPr sz="2400" spc="-5" dirty="0">
                <a:latin typeface="Arial MT"/>
                <a:cs typeface="Arial MT"/>
              </a:rPr>
              <a:t>classification</a:t>
            </a:r>
            <a:r>
              <a:rPr sz="2400" spc="15" dirty="0">
                <a:latin typeface="Arial MT"/>
                <a:cs typeface="Arial MT"/>
              </a:rPr>
              <a:t> </a:t>
            </a:r>
            <a:r>
              <a:rPr sz="2400" spc="-5" dirty="0">
                <a:latin typeface="Arial MT"/>
                <a:cs typeface="Arial MT"/>
              </a:rPr>
              <a:t>is needed</a:t>
            </a:r>
            <a:r>
              <a:rPr sz="2400" spc="15" dirty="0">
                <a:latin typeface="Arial MT"/>
                <a:cs typeface="Arial MT"/>
              </a:rPr>
              <a:t> </a:t>
            </a:r>
            <a:r>
              <a:rPr sz="2400" spc="-5" dirty="0">
                <a:latin typeface="Arial MT"/>
                <a:cs typeface="Arial MT"/>
              </a:rPr>
              <a:t>to</a:t>
            </a:r>
            <a:r>
              <a:rPr sz="2400" spc="-10" dirty="0">
                <a:latin typeface="Arial MT"/>
                <a:cs typeface="Arial MT"/>
              </a:rPr>
              <a:t> </a:t>
            </a:r>
            <a:r>
              <a:rPr sz="2400" spc="-5" dirty="0">
                <a:latin typeface="Arial MT"/>
                <a:cs typeface="Arial MT"/>
              </a:rPr>
              <a:t>ensure</a:t>
            </a:r>
            <a:r>
              <a:rPr sz="2400" spc="10" dirty="0">
                <a:latin typeface="Arial MT"/>
                <a:cs typeface="Arial MT"/>
              </a:rPr>
              <a:t> </a:t>
            </a:r>
            <a:r>
              <a:rPr sz="2400" spc="-5" dirty="0">
                <a:latin typeface="Arial MT"/>
                <a:cs typeface="Arial MT"/>
              </a:rPr>
              <a:t>that </a:t>
            </a:r>
            <a:r>
              <a:rPr sz="2400" spc="-655" dirty="0">
                <a:latin typeface="Arial MT"/>
                <a:cs typeface="Arial MT"/>
              </a:rPr>
              <a:t> </a:t>
            </a:r>
            <a:r>
              <a:rPr sz="2400" spc="-5" dirty="0">
                <a:latin typeface="Arial MT"/>
                <a:cs typeface="Arial MT"/>
              </a:rPr>
              <a:t>casualties</a:t>
            </a:r>
            <a:r>
              <a:rPr sz="2400" spc="10" dirty="0">
                <a:latin typeface="Arial MT"/>
                <a:cs typeface="Arial MT"/>
              </a:rPr>
              <a:t> </a:t>
            </a:r>
            <a:r>
              <a:rPr sz="2400" spc="-5" dirty="0">
                <a:latin typeface="Arial MT"/>
                <a:cs typeface="Arial MT"/>
              </a:rPr>
              <a:t>in</a:t>
            </a:r>
            <a:r>
              <a:rPr sz="2400" dirty="0">
                <a:latin typeface="Arial MT"/>
                <a:cs typeface="Arial MT"/>
              </a:rPr>
              <a:t> </a:t>
            </a:r>
            <a:r>
              <a:rPr sz="2400" b="1" spc="-5" dirty="0">
                <a:latin typeface="Arial"/>
                <a:cs typeface="Arial"/>
              </a:rPr>
              <a:t>greatest</a:t>
            </a:r>
            <a:r>
              <a:rPr sz="2400" b="1" dirty="0">
                <a:latin typeface="Arial"/>
                <a:cs typeface="Arial"/>
              </a:rPr>
              <a:t> </a:t>
            </a:r>
            <a:r>
              <a:rPr sz="2400" b="1" spc="-5" dirty="0">
                <a:latin typeface="Arial"/>
                <a:cs typeface="Arial"/>
              </a:rPr>
              <a:t>need</a:t>
            </a:r>
            <a:r>
              <a:rPr sz="2400" b="1" dirty="0">
                <a:latin typeface="Arial"/>
                <a:cs typeface="Arial"/>
              </a:rPr>
              <a:t> </a:t>
            </a:r>
            <a:r>
              <a:rPr sz="2400" spc="-5" dirty="0">
                <a:latin typeface="Arial MT"/>
                <a:cs typeface="Arial MT"/>
              </a:rPr>
              <a:t>are</a:t>
            </a:r>
            <a:r>
              <a:rPr sz="2400" spc="5" dirty="0">
                <a:latin typeface="Arial MT"/>
                <a:cs typeface="Arial MT"/>
              </a:rPr>
              <a:t> </a:t>
            </a:r>
            <a:r>
              <a:rPr sz="2400" b="1" spc="-5" dirty="0">
                <a:latin typeface="Arial"/>
                <a:cs typeface="Arial"/>
              </a:rPr>
              <a:t>evacuated </a:t>
            </a:r>
            <a:r>
              <a:rPr sz="2400" b="1" dirty="0">
                <a:latin typeface="Arial"/>
                <a:cs typeface="Arial"/>
              </a:rPr>
              <a:t> </a:t>
            </a:r>
            <a:r>
              <a:rPr sz="2400" b="1" spc="-5" dirty="0">
                <a:latin typeface="Arial"/>
                <a:cs typeface="Arial"/>
              </a:rPr>
              <a:t>first</a:t>
            </a:r>
            <a:r>
              <a:rPr sz="2400" b="1" dirty="0">
                <a:latin typeface="Arial"/>
                <a:cs typeface="Arial"/>
              </a:rPr>
              <a:t> </a:t>
            </a:r>
            <a:r>
              <a:rPr sz="2400" spc="-5" dirty="0">
                <a:latin typeface="Arial MT"/>
                <a:cs typeface="Arial MT"/>
              </a:rPr>
              <a:t>and</a:t>
            </a:r>
            <a:r>
              <a:rPr sz="2400" spc="5" dirty="0">
                <a:latin typeface="Arial MT"/>
                <a:cs typeface="Arial MT"/>
              </a:rPr>
              <a:t> </a:t>
            </a:r>
            <a:r>
              <a:rPr sz="2400" spc="-5" dirty="0">
                <a:latin typeface="Arial MT"/>
                <a:cs typeface="Arial MT"/>
              </a:rPr>
              <a:t>receive</a:t>
            </a:r>
            <a:r>
              <a:rPr sz="2400" spc="5" dirty="0">
                <a:latin typeface="Arial MT"/>
                <a:cs typeface="Arial MT"/>
              </a:rPr>
              <a:t> </a:t>
            </a:r>
            <a:r>
              <a:rPr sz="2400" spc="-5" dirty="0">
                <a:latin typeface="Arial MT"/>
                <a:cs typeface="Arial MT"/>
              </a:rPr>
              <a:t>the</a:t>
            </a:r>
            <a:r>
              <a:rPr sz="2400" dirty="0">
                <a:latin typeface="Arial MT"/>
                <a:cs typeface="Arial MT"/>
              </a:rPr>
              <a:t> </a:t>
            </a:r>
            <a:r>
              <a:rPr sz="2400" spc="-5" dirty="0">
                <a:latin typeface="Arial MT"/>
                <a:cs typeface="Arial MT"/>
              </a:rPr>
              <a:t>care needed</a:t>
            </a:r>
            <a:r>
              <a:rPr sz="2400" spc="20" dirty="0">
                <a:latin typeface="Arial MT"/>
                <a:cs typeface="Arial MT"/>
              </a:rPr>
              <a:t> </a:t>
            </a:r>
            <a:r>
              <a:rPr sz="2400" dirty="0">
                <a:latin typeface="Arial MT"/>
                <a:cs typeface="Arial MT"/>
              </a:rPr>
              <a:t>in</a:t>
            </a:r>
            <a:r>
              <a:rPr sz="2400" spc="-5" dirty="0">
                <a:latin typeface="Arial MT"/>
                <a:cs typeface="Arial MT"/>
              </a:rPr>
              <a:t> an </a:t>
            </a:r>
            <a:r>
              <a:rPr sz="2400" dirty="0">
                <a:latin typeface="Arial MT"/>
                <a:cs typeface="Arial MT"/>
              </a:rPr>
              <a:t> </a:t>
            </a:r>
            <a:r>
              <a:rPr sz="2400" spc="-5" dirty="0">
                <a:latin typeface="Arial MT"/>
                <a:cs typeface="Arial MT"/>
              </a:rPr>
              <a:t>appropriate</a:t>
            </a:r>
            <a:r>
              <a:rPr sz="2400" spc="20" dirty="0">
                <a:latin typeface="Arial MT"/>
                <a:cs typeface="Arial MT"/>
              </a:rPr>
              <a:t> </a:t>
            </a:r>
            <a:r>
              <a:rPr sz="2400" spc="-5" dirty="0">
                <a:latin typeface="Arial MT"/>
                <a:cs typeface="Arial MT"/>
              </a:rPr>
              <a:t>timeframe</a:t>
            </a:r>
            <a:r>
              <a:rPr sz="2400" dirty="0">
                <a:latin typeface="Arial MT"/>
                <a:cs typeface="Arial MT"/>
              </a:rPr>
              <a:t> </a:t>
            </a:r>
            <a:r>
              <a:rPr sz="2400" spc="-5" dirty="0">
                <a:latin typeface="Arial MT"/>
                <a:cs typeface="Arial MT"/>
              </a:rPr>
              <a:t>to</a:t>
            </a:r>
            <a:r>
              <a:rPr sz="2400" spc="-10" dirty="0">
                <a:latin typeface="Arial MT"/>
                <a:cs typeface="Arial MT"/>
              </a:rPr>
              <a:t> </a:t>
            </a:r>
            <a:r>
              <a:rPr sz="2400" spc="-5" dirty="0">
                <a:latin typeface="Arial MT"/>
                <a:cs typeface="Arial MT"/>
              </a:rPr>
              <a:t>optimize</a:t>
            </a:r>
            <a:r>
              <a:rPr sz="2400" spc="5" dirty="0">
                <a:latin typeface="Arial MT"/>
                <a:cs typeface="Arial MT"/>
              </a:rPr>
              <a:t> </a:t>
            </a:r>
            <a:r>
              <a:rPr sz="2400" spc="-5" dirty="0">
                <a:latin typeface="Arial MT"/>
                <a:cs typeface="Arial MT"/>
              </a:rPr>
              <a:t>their </a:t>
            </a:r>
            <a:r>
              <a:rPr sz="2400" dirty="0">
                <a:latin typeface="Arial MT"/>
                <a:cs typeface="Arial MT"/>
              </a:rPr>
              <a:t> </a:t>
            </a:r>
            <a:r>
              <a:rPr sz="2400" spc="-5" dirty="0">
                <a:latin typeface="Arial MT"/>
                <a:cs typeface="Arial MT"/>
              </a:rPr>
              <a:t>chance</a:t>
            </a:r>
            <a:r>
              <a:rPr sz="2400" spc="5" dirty="0">
                <a:latin typeface="Arial MT"/>
                <a:cs typeface="Arial MT"/>
              </a:rPr>
              <a:t> </a:t>
            </a:r>
            <a:r>
              <a:rPr sz="2400" spc="-5" dirty="0">
                <a:latin typeface="Arial MT"/>
                <a:cs typeface="Arial MT"/>
              </a:rPr>
              <a:t>for </a:t>
            </a:r>
            <a:r>
              <a:rPr sz="2400" b="1" spc="-5" dirty="0">
                <a:solidFill>
                  <a:srgbClr val="CD9146"/>
                </a:solidFill>
                <a:latin typeface="Arial"/>
                <a:cs typeface="Arial"/>
              </a:rPr>
              <a:t>survival</a:t>
            </a:r>
            <a:endParaRPr sz="2400">
              <a:latin typeface="Arial"/>
              <a:cs typeface="Arial"/>
            </a:endParaRPr>
          </a:p>
          <a:p>
            <a:pPr marL="12700" marR="154940">
              <a:lnSpc>
                <a:spcPct val="100000"/>
              </a:lnSpc>
              <a:spcBef>
                <a:spcPts val="1200"/>
              </a:spcBef>
            </a:pPr>
            <a:r>
              <a:rPr sz="2400" spc="-5" dirty="0">
                <a:latin typeface="Arial MT"/>
                <a:cs typeface="Arial MT"/>
              </a:rPr>
              <a:t>Timing</a:t>
            </a:r>
            <a:r>
              <a:rPr sz="2400" spc="5" dirty="0">
                <a:latin typeface="Arial MT"/>
                <a:cs typeface="Arial MT"/>
              </a:rPr>
              <a:t> </a:t>
            </a:r>
            <a:r>
              <a:rPr sz="2400" spc="-5" dirty="0">
                <a:latin typeface="Arial MT"/>
                <a:cs typeface="Arial MT"/>
              </a:rPr>
              <a:t>of</a:t>
            </a:r>
            <a:r>
              <a:rPr sz="2400" spc="-15" dirty="0">
                <a:latin typeface="Arial MT"/>
                <a:cs typeface="Arial MT"/>
              </a:rPr>
              <a:t> </a:t>
            </a:r>
            <a:r>
              <a:rPr sz="2400" spc="-5" dirty="0">
                <a:latin typeface="Arial MT"/>
                <a:cs typeface="Arial MT"/>
              </a:rPr>
              <a:t>evacuation</a:t>
            </a:r>
            <a:r>
              <a:rPr sz="2400" spc="15" dirty="0">
                <a:latin typeface="Arial MT"/>
                <a:cs typeface="Arial MT"/>
              </a:rPr>
              <a:t> </a:t>
            </a:r>
            <a:r>
              <a:rPr sz="2400" b="1" spc="-5" dirty="0">
                <a:latin typeface="Arial"/>
                <a:cs typeface="Arial"/>
              </a:rPr>
              <a:t>must </a:t>
            </a:r>
            <a:r>
              <a:rPr sz="2400" spc="-5" dirty="0">
                <a:latin typeface="Arial MT"/>
                <a:cs typeface="Arial MT"/>
              </a:rPr>
              <a:t>be balanced</a:t>
            </a:r>
            <a:r>
              <a:rPr sz="2400" spc="25" dirty="0">
                <a:latin typeface="Arial MT"/>
                <a:cs typeface="Arial MT"/>
              </a:rPr>
              <a:t> </a:t>
            </a:r>
            <a:r>
              <a:rPr sz="2400" spc="-5" dirty="0">
                <a:latin typeface="Arial MT"/>
                <a:cs typeface="Arial MT"/>
              </a:rPr>
              <a:t>with </a:t>
            </a:r>
            <a:r>
              <a:rPr sz="2400" spc="-655" dirty="0">
                <a:latin typeface="Arial MT"/>
                <a:cs typeface="Arial MT"/>
              </a:rPr>
              <a:t> </a:t>
            </a:r>
            <a:r>
              <a:rPr sz="2400" spc="-5" dirty="0">
                <a:latin typeface="Arial MT"/>
                <a:cs typeface="Arial MT"/>
              </a:rPr>
              <a:t>asset availability,</a:t>
            </a:r>
            <a:r>
              <a:rPr sz="2400" spc="20" dirty="0">
                <a:latin typeface="Arial MT"/>
                <a:cs typeface="Arial MT"/>
              </a:rPr>
              <a:t> </a:t>
            </a:r>
            <a:r>
              <a:rPr sz="2400" spc="-5" dirty="0">
                <a:latin typeface="Arial MT"/>
                <a:cs typeface="Arial MT"/>
              </a:rPr>
              <a:t>tactical situation,</a:t>
            </a:r>
            <a:r>
              <a:rPr sz="2400" spc="10" dirty="0">
                <a:latin typeface="Arial MT"/>
                <a:cs typeface="Arial MT"/>
              </a:rPr>
              <a:t> </a:t>
            </a:r>
            <a:r>
              <a:rPr sz="2400" spc="-5" dirty="0">
                <a:latin typeface="Arial MT"/>
                <a:cs typeface="Arial MT"/>
              </a:rPr>
              <a:t>etc</a:t>
            </a:r>
            <a:r>
              <a:rPr sz="2400" spc="-5" dirty="0">
                <a:solidFill>
                  <a:srgbClr val="764666"/>
                </a:solidFill>
                <a:latin typeface="Arial MT"/>
                <a:cs typeface="Arial MT"/>
              </a:rPr>
              <a:t>.</a:t>
            </a:r>
            <a:endParaRPr sz="2400">
              <a:latin typeface="Arial MT"/>
              <a:cs typeface="Arial MT"/>
            </a:endParaRPr>
          </a:p>
          <a:p>
            <a:pPr marL="12700" marR="66040" algn="just">
              <a:lnSpc>
                <a:spcPct val="100000"/>
              </a:lnSpc>
              <a:spcBef>
                <a:spcPts val="1200"/>
              </a:spcBef>
            </a:pPr>
            <a:r>
              <a:rPr sz="2400" b="1" spc="-5" dirty="0">
                <a:solidFill>
                  <a:srgbClr val="CD9146"/>
                </a:solidFill>
                <a:latin typeface="Arial"/>
                <a:cs typeface="Arial"/>
              </a:rPr>
              <a:t>Over-categorization </a:t>
            </a:r>
            <a:r>
              <a:rPr sz="2400" spc="-5" dirty="0">
                <a:latin typeface="Arial MT"/>
                <a:cs typeface="Arial MT"/>
              </a:rPr>
              <a:t>of casualties can result </a:t>
            </a:r>
            <a:r>
              <a:rPr sz="2400" spc="-655" dirty="0">
                <a:latin typeface="Arial MT"/>
                <a:cs typeface="Arial MT"/>
              </a:rPr>
              <a:t> </a:t>
            </a:r>
            <a:r>
              <a:rPr sz="2400" dirty="0">
                <a:latin typeface="Arial MT"/>
                <a:cs typeface="Arial MT"/>
              </a:rPr>
              <a:t>in </a:t>
            </a:r>
            <a:r>
              <a:rPr sz="2400" b="1" spc="-5" dirty="0">
                <a:latin typeface="Arial"/>
                <a:cs typeface="Arial"/>
              </a:rPr>
              <a:t>inappropriate prioritization </a:t>
            </a:r>
            <a:r>
              <a:rPr sz="2400" spc="-5" dirty="0">
                <a:latin typeface="Arial MT"/>
                <a:cs typeface="Arial MT"/>
              </a:rPr>
              <a:t>of evacuation </a:t>
            </a:r>
            <a:r>
              <a:rPr sz="2400" spc="-655" dirty="0">
                <a:latin typeface="Arial MT"/>
                <a:cs typeface="Arial MT"/>
              </a:rPr>
              <a:t> </a:t>
            </a:r>
            <a:r>
              <a:rPr sz="2400" spc="-5" dirty="0">
                <a:latin typeface="Arial MT"/>
                <a:cs typeface="Arial MT"/>
              </a:rPr>
              <a:t>assets</a:t>
            </a:r>
            <a:r>
              <a:rPr sz="2400" dirty="0">
                <a:latin typeface="Arial MT"/>
                <a:cs typeface="Arial MT"/>
              </a:rPr>
              <a:t> </a:t>
            </a:r>
            <a:r>
              <a:rPr sz="2400" spc="-5" dirty="0">
                <a:latin typeface="Arial MT"/>
                <a:cs typeface="Arial MT"/>
              </a:rPr>
              <a:t>despite</a:t>
            </a:r>
            <a:r>
              <a:rPr sz="2400" spc="5" dirty="0">
                <a:latin typeface="Arial MT"/>
                <a:cs typeface="Arial MT"/>
              </a:rPr>
              <a:t> </a:t>
            </a:r>
            <a:r>
              <a:rPr sz="2400" spc="-5" dirty="0">
                <a:latin typeface="Arial MT"/>
                <a:cs typeface="Arial MT"/>
              </a:rPr>
              <a:t>constraints</a:t>
            </a:r>
            <a:r>
              <a:rPr sz="2400" spc="15" dirty="0">
                <a:latin typeface="Arial MT"/>
                <a:cs typeface="Arial MT"/>
              </a:rPr>
              <a:t> </a:t>
            </a:r>
            <a:r>
              <a:rPr sz="2400" spc="-5" dirty="0">
                <a:latin typeface="Arial MT"/>
                <a:cs typeface="Arial MT"/>
              </a:rPr>
              <a:t>and</a:t>
            </a:r>
            <a:r>
              <a:rPr sz="2400" dirty="0">
                <a:latin typeface="Arial MT"/>
                <a:cs typeface="Arial MT"/>
              </a:rPr>
              <a:t> </a:t>
            </a:r>
            <a:r>
              <a:rPr sz="2400" spc="-5" dirty="0">
                <a:latin typeface="Arial MT"/>
                <a:cs typeface="Arial MT"/>
              </a:rPr>
              <a:t>risk</a:t>
            </a:r>
            <a:endParaRPr sz="2400">
              <a:latin typeface="Arial MT"/>
              <a:cs typeface="Arial MT"/>
            </a:endParaRPr>
          </a:p>
        </p:txBody>
      </p:sp>
      <p:sp>
        <p:nvSpPr>
          <p:cNvPr id="7" name="object 7"/>
          <p:cNvSpPr/>
          <p:nvPr/>
        </p:nvSpPr>
        <p:spPr>
          <a:xfrm>
            <a:off x="5665089" y="1737741"/>
            <a:ext cx="0" cy="668020"/>
          </a:xfrm>
          <a:custGeom>
            <a:avLst/>
            <a:gdLst/>
            <a:ahLst/>
            <a:cxnLst/>
            <a:rect l="l" t="t" r="r" b="b"/>
            <a:pathLst>
              <a:path h="668019">
                <a:moveTo>
                  <a:pt x="0" y="667512"/>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5717666" y="5478398"/>
            <a:ext cx="0" cy="1005840"/>
          </a:xfrm>
          <a:custGeom>
            <a:avLst/>
            <a:gdLst/>
            <a:ahLst/>
            <a:cxnLst/>
            <a:rect l="l" t="t" r="r" b="b"/>
            <a:pathLst>
              <a:path h="1005839">
                <a:moveTo>
                  <a:pt x="0" y="1005839"/>
                </a:moveTo>
                <a:lnTo>
                  <a:pt x="0" y="0"/>
                </a:lnTo>
              </a:path>
            </a:pathLst>
          </a:custGeom>
          <a:ln w="101600">
            <a:solidFill>
              <a:srgbClr val="CD9146"/>
            </a:solidFill>
          </a:ln>
        </p:spPr>
        <p:txBody>
          <a:bodyPr wrap="square" lIns="0" tIns="0" rIns="0" bIns="0" rtlCol="0"/>
          <a:lstStyle/>
          <a:p>
            <a:endParaRPr/>
          </a:p>
        </p:txBody>
      </p:sp>
      <p:grpSp>
        <p:nvGrpSpPr>
          <p:cNvPr id="9" name="object 9"/>
          <p:cNvGrpSpPr/>
          <p:nvPr/>
        </p:nvGrpSpPr>
        <p:grpSpPr>
          <a:xfrm>
            <a:off x="277368" y="2626995"/>
            <a:ext cx="5473065" cy="4045585"/>
            <a:chOff x="277368" y="2626995"/>
            <a:chExt cx="5473065" cy="4045585"/>
          </a:xfrm>
        </p:grpSpPr>
        <p:sp>
          <p:nvSpPr>
            <p:cNvPr id="10" name="object 10"/>
            <p:cNvSpPr/>
            <p:nvPr/>
          </p:nvSpPr>
          <p:spPr>
            <a:xfrm>
              <a:off x="5679566" y="2626995"/>
              <a:ext cx="0" cy="1737360"/>
            </a:xfrm>
            <a:custGeom>
              <a:avLst/>
              <a:gdLst/>
              <a:ahLst/>
              <a:cxnLst/>
              <a:rect l="l" t="t" r="r" b="b"/>
              <a:pathLst>
                <a:path h="1737360">
                  <a:moveTo>
                    <a:pt x="0" y="1737359"/>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5699378" y="4607429"/>
              <a:ext cx="0" cy="611505"/>
            </a:xfrm>
            <a:custGeom>
              <a:avLst/>
              <a:gdLst/>
              <a:ahLst/>
              <a:cxnLst/>
              <a:rect l="l" t="t" r="r" b="b"/>
              <a:pathLst>
                <a:path h="611504">
                  <a:moveTo>
                    <a:pt x="0" y="611403"/>
                  </a:moveTo>
                  <a:lnTo>
                    <a:pt x="0" y="0"/>
                  </a:lnTo>
                </a:path>
              </a:pathLst>
            </a:custGeom>
            <a:ln w="101600">
              <a:solidFill>
                <a:srgbClr val="CD9146"/>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277368" y="3185160"/>
              <a:ext cx="5329415" cy="3486873"/>
            </a:xfrm>
            <a:prstGeom prst="rect">
              <a:avLst/>
            </a:prstGeom>
          </p:spPr>
        </p:pic>
      </p:grpSp>
      <p:sp>
        <p:nvSpPr>
          <p:cNvPr id="14" name="object 14"/>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19</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pc="-5" dirty="0"/>
              <a:t>Module</a:t>
            </a:r>
            <a:r>
              <a:rPr spc="-45" dirty="0"/>
              <a:t> </a:t>
            </a:r>
            <a:r>
              <a:rPr spc="-5" dirty="0"/>
              <a:t>21:</a:t>
            </a:r>
            <a:r>
              <a:rPr spc="-50" dirty="0"/>
              <a:t> </a:t>
            </a:r>
            <a:r>
              <a:rPr spc="-5" dirty="0"/>
              <a:t>Communication</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209323" y="740937"/>
            <a:ext cx="7810500" cy="635635"/>
          </a:xfrm>
          <a:prstGeom prst="rect">
            <a:avLst/>
          </a:prstGeom>
        </p:spPr>
        <p:txBody>
          <a:bodyPr vert="horz" wrap="square" lIns="0" tIns="12700" rIns="0" bIns="0" rtlCol="0">
            <a:spAutoFit/>
          </a:bodyPr>
          <a:lstStyle/>
          <a:p>
            <a:pPr marL="12700">
              <a:lnSpc>
                <a:spcPct val="100000"/>
              </a:lnSpc>
              <a:spcBef>
                <a:spcPts val="100"/>
              </a:spcBef>
            </a:pPr>
            <a:r>
              <a:rPr sz="4000" b="1" spc="-5" dirty="0">
                <a:solidFill>
                  <a:srgbClr val="CD9146"/>
                </a:solidFill>
                <a:latin typeface="Arial"/>
                <a:cs typeface="Arial"/>
              </a:rPr>
              <a:t>TACEVAC</a:t>
            </a:r>
            <a:r>
              <a:rPr sz="4000" b="1" spc="-45" dirty="0">
                <a:solidFill>
                  <a:srgbClr val="CD9146"/>
                </a:solidFill>
                <a:latin typeface="Arial"/>
                <a:cs typeface="Arial"/>
              </a:rPr>
              <a:t> </a:t>
            </a:r>
            <a:r>
              <a:rPr sz="4000" b="1" spc="-5" dirty="0">
                <a:latin typeface="Arial"/>
                <a:cs typeface="Arial"/>
              </a:rPr>
              <a:t>PEARLS</a:t>
            </a:r>
            <a:r>
              <a:rPr sz="4000" b="1" spc="-25" dirty="0">
                <a:latin typeface="Arial"/>
                <a:cs typeface="Arial"/>
              </a:rPr>
              <a:t> </a:t>
            </a:r>
            <a:r>
              <a:rPr sz="4000" b="1" dirty="0">
                <a:latin typeface="Arial"/>
                <a:cs typeface="Arial"/>
              </a:rPr>
              <a:t>OF</a:t>
            </a:r>
            <a:r>
              <a:rPr sz="4000" b="1" spc="-35" dirty="0">
                <a:latin typeface="Arial"/>
                <a:cs typeface="Arial"/>
              </a:rPr>
              <a:t> </a:t>
            </a:r>
            <a:r>
              <a:rPr sz="4000" b="1" dirty="0">
                <a:latin typeface="Arial"/>
                <a:cs typeface="Arial"/>
              </a:rPr>
              <a:t>WISDOM</a:t>
            </a:r>
            <a:endParaRPr sz="4000">
              <a:latin typeface="Arial"/>
              <a:cs typeface="Arial"/>
            </a:endParaRPr>
          </a:p>
        </p:txBody>
      </p:sp>
      <p:sp>
        <p:nvSpPr>
          <p:cNvPr id="5" name="object 5"/>
          <p:cNvSpPr txBox="1"/>
          <p:nvPr/>
        </p:nvSpPr>
        <p:spPr>
          <a:xfrm>
            <a:off x="2392273" y="1712221"/>
            <a:ext cx="7686675" cy="4285615"/>
          </a:xfrm>
          <a:prstGeom prst="rect">
            <a:avLst/>
          </a:prstGeom>
        </p:spPr>
        <p:txBody>
          <a:bodyPr vert="horz" wrap="square" lIns="0" tIns="12065" rIns="0" bIns="0" rtlCol="0">
            <a:spAutoFit/>
          </a:bodyPr>
          <a:lstStyle/>
          <a:p>
            <a:pPr marL="12700" marR="81280">
              <a:lnSpc>
                <a:spcPct val="100000"/>
              </a:lnSpc>
              <a:spcBef>
                <a:spcPts val="95"/>
              </a:spcBef>
            </a:pPr>
            <a:r>
              <a:rPr sz="2000" spc="-5" dirty="0">
                <a:latin typeface="Arial MT"/>
                <a:cs typeface="Arial MT"/>
              </a:rPr>
              <a:t>Soft</a:t>
            </a:r>
            <a:r>
              <a:rPr sz="2000" spc="-20" dirty="0">
                <a:latin typeface="Arial MT"/>
                <a:cs typeface="Arial MT"/>
              </a:rPr>
              <a:t> </a:t>
            </a:r>
            <a:r>
              <a:rPr sz="2000" spc="-5" dirty="0">
                <a:latin typeface="Arial MT"/>
                <a:cs typeface="Arial MT"/>
              </a:rPr>
              <a:t>tissue</a:t>
            </a:r>
            <a:r>
              <a:rPr sz="2000" spc="-10" dirty="0">
                <a:latin typeface="Arial MT"/>
                <a:cs typeface="Arial MT"/>
              </a:rPr>
              <a:t> </a:t>
            </a:r>
            <a:r>
              <a:rPr sz="2000" spc="-5" dirty="0">
                <a:latin typeface="Arial MT"/>
                <a:cs typeface="Arial MT"/>
              </a:rPr>
              <a:t>injuries</a:t>
            </a:r>
            <a:r>
              <a:rPr sz="2000" spc="15" dirty="0">
                <a:latin typeface="Arial MT"/>
                <a:cs typeface="Arial MT"/>
              </a:rPr>
              <a:t> </a:t>
            </a:r>
            <a:r>
              <a:rPr sz="2000" spc="-5" dirty="0">
                <a:latin typeface="Arial MT"/>
                <a:cs typeface="Arial MT"/>
              </a:rPr>
              <a:t>are</a:t>
            </a:r>
            <a:r>
              <a:rPr sz="2000" spc="-10" dirty="0">
                <a:latin typeface="Arial MT"/>
                <a:cs typeface="Arial MT"/>
              </a:rPr>
              <a:t> </a:t>
            </a:r>
            <a:r>
              <a:rPr sz="2000" spc="-5" dirty="0">
                <a:latin typeface="Arial MT"/>
                <a:cs typeface="Arial MT"/>
              </a:rPr>
              <a:t>common and</a:t>
            </a:r>
            <a:r>
              <a:rPr sz="2000" spc="-10" dirty="0">
                <a:latin typeface="Arial MT"/>
                <a:cs typeface="Arial MT"/>
              </a:rPr>
              <a:t> </a:t>
            </a:r>
            <a:r>
              <a:rPr sz="2000" spc="-5" dirty="0">
                <a:latin typeface="Arial MT"/>
                <a:cs typeface="Arial MT"/>
              </a:rPr>
              <a:t>may look</a:t>
            </a:r>
            <a:r>
              <a:rPr sz="2000" spc="5" dirty="0">
                <a:latin typeface="Arial MT"/>
                <a:cs typeface="Arial MT"/>
              </a:rPr>
              <a:t> </a:t>
            </a:r>
            <a:r>
              <a:rPr sz="2000" spc="-5" dirty="0">
                <a:latin typeface="Arial MT"/>
                <a:cs typeface="Arial MT"/>
              </a:rPr>
              <a:t>bad,</a:t>
            </a:r>
            <a:r>
              <a:rPr sz="2000" spc="-10" dirty="0">
                <a:latin typeface="Arial MT"/>
                <a:cs typeface="Arial MT"/>
              </a:rPr>
              <a:t> </a:t>
            </a:r>
            <a:r>
              <a:rPr sz="2000" spc="-5" dirty="0">
                <a:latin typeface="Arial MT"/>
                <a:cs typeface="Arial MT"/>
              </a:rPr>
              <a:t>but</a:t>
            </a:r>
            <a:r>
              <a:rPr sz="2000" spc="-10" dirty="0">
                <a:latin typeface="Arial MT"/>
                <a:cs typeface="Arial MT"/>
              </a:rPr>
              <a:t> </a:t>
            </a:r>
            <a:r>
              <a:rPr sz="2000" spc="-5" dirty="0">
                <a:latin typeface="Arial MT"/>
                <a:cs typeface="Arial MT"/>
              </a:rPr>
              <a:t>usually</a:t>
            </a:r>
            <a:r>
              <a:rPr sz="2000" spc="10" dirty="0">
                <a:latin typeface="Arial MT"/>
                <a:cs typeface="Arial MT"/>
              </a:rPr>
              <a:t> </a:t>
            </a:r>
            <a:r>
              <a:rPr sz="2000" spc="-5" dirty="0">
                <a:latin typeface="Arial MT"/>
                <a:cs typeface="Arial MT"/>
              </a:rPr>
              <a:t>don’t </a:t>
            </a:r>
            <a:r>
              <a:rPr sz="2000" spc="-540" dirty="0">
                <a:latin typeface="Arial MT"/>
                <a:cs typeface="Arial MT"/>
              </a:rPr>
              <a:t> </a:t>
            </a:r>
            <a:r>
              <a:rPr sz="2000" spc="-5" dirty="0">
                <a:latin typeface="Arial MT"/>
                <a:cs typeface="Arial MT"/>
              </a:rPr>
              <a:t>kill</a:t>
            </a:r>
            <a:r>
              <a:rPr sz="2000" spc="5" dirty="0">
                <a:latin typeface="Arial MT"/>
                <a:cs typeface="Arial MT"/>
              </a:rPr>
              <a:t> </a:t>
            </a:r>
            <a:r>
              <a:rPr sz="2000" spc="-5" dirty="0">
                <a:latin typeface="Arial MT"/>
                <a:cs typeface="Arial MT"/>
              </a:rPr>
              <a:t>unless</a:t>
            </a:r>
            <a:r>
              <a:rPr sz="2000" spc="10" dirty="0">
                <a:latin typeface="Arial MT"/>
                <a:cs typeface="Arial MT"/>
              </a:rPr>
              <a:t> </a:t>
            </a:r>
            <a:r>
              <a:rPr sz="2000" spc="-5" dirty="0">
                <a:latin typeface="Arial MT"/>
                <a:cs typeface="Arial MT"/>
              </a:rPr>
              <a:t>associated with uncontrolled</a:t>
            </a:r>
            <a:r>
              <a:rPr sz="2000" spc="10" dirty="0">
                <a:latin typeface="Arial MT"/>
                <a:cs typeface="Arial MT"/>
              </a:rPr>
              <a:t> </a:t>
            </a:r>
            <a:r>
              <a:rPr sz="2000" spc="-5" dirty="0">
                <a:latin typeface="Arial MT"/>
                <a:cs typeface="Arial MT"/>
              </a:rPr>
              <a:t>bleeding</a:t>
            </a:r>
            <a:r>
              <a:rPr sz="2000" spc="15" dirty="0">
                <a:latin typeface="Arial MT"/>
                <a:cs typeface="Arial MT"/>
              </a:rPr>
              <a:t> </a:t>
            </a:r>
            <a:r>
              <a:rPr sz="2000" spc="-5" dirty="0">
                <a:latin typeface="Arial MT"/>
                <a:cs typeface="Arial MT"/>
              </a:rPr>
              <a:t>or</a:t>
            </a:r>
            <a:r>
              <a:rPr sz="2000" spc="-10" dirty="0">
                <a:latin typeface="Arial MT"/>
                <a:cs typeface="Arial MT"/>
              </a:rPr>
              <a:t> </a:t>
            </a:r>
            <a:r>
              <a:rPr sz="2000" spc="-5" dirty="0">
                <a:latin typeface="Arial MT"/>
                <a:cs typeface="Arial MT"/>
              </a:rPr>
              <a:t>airway</a:t>
            </a:r>
            <a:r>
              <a:rPr sz="2000" spc="15" dirty="0">
                <a:latin typeface="Arial MT"/>
                <a:cs typeface="Arial MT"/>
              </a:rPr>
              <a:t> </a:t>
            </a:r>
            <a:r>
              <a:rPr sz="2000" spc="-5" dirty="0">
                <a:latin typeface="Arial MT"/>
                <a:cs typeface="Arial MT"/>
              </a:rPr>
              <a:t>issues</a:t>
            </a:r>
            <a:endParaRPr sz="2000">
              <a:latin typeface="Arial MT"/>
              <a:cs typeface="Arial MT"/>
            </a:endParaRPr>
          </a:p>
          <a:p>
            <a:pPr marL="12700" marR="160655">
              <a:lnSpc>
                <a:spcPct val="100000"/>
              </a:lnSpc>
              <a:spcBef>
                <a:spcPts val="1800"/>
              </a:spcBef>
            </a:pPr>
            <a:r>
              <a:rPr sz="2000" spc="-5" dirty="0">
                <a:latin typeface="Arial MT"/>
                <a:cs typeface="Arial MT"/>
              </a:rPr>
              <a:t>Bleeding</a:t>
            </a:r>
            <a:r>
              <a:rPr sz="2000" spc="25" dirty="0">
                <a:latin typeface="Arial MT"/>
                <a:cs typeface="Arial MT"/>
              </a:rPr>
              <a:t> </a:t>
            </a:r>
            <a:r>
              <a:rPr sz="2000" spc="-5" dirty="0">
                <a:latin typeface="Arial MT"/>
                <a:cs typeface="Arial MT"/>
              </a:rPr>
              <a:t>from</a:t>
            </a:r>
            <a:r>
              <a:rPr sz="2000" spc="-15" dirty="0">
                <a:latin typeface="Arial MT"/>
                <a:cs typeface="Arial MT"/>
              </a:rPr>
              <a:t> </a:t>
            </a:r>
            <a:r>
              <a:rPr sz="2000" spc="-5" dirty="0">
                <a:latin typeface="Arial MT"/>
                <a:cs typeface="Arial MT"/>
              </a:rPr>
              <a:t>most</a:t>
            </a:r>
            <a:r>
              <a:rPr sz="2000" spc="-15" dirty="0">
                <a:latin typeface="Arial MT"/>
                <a:cs typeface="Arial MT"/>
              </a:rPr>
              <a:t> </a:t>
            </a:r>
            <a:r>
              <a:rPr sz="2000" spc="-5" dirty="0">
                <a:latin typeface="Arial MT"/>
                <a:cs typeface="Arial MT"/>
              </a:rPr>
              <a:t>extremity</a:t>
            </a:r>
            <a:r>
              <a:rPr sz="2000" spc="-10" dirty="0">
                <a:latin typeface="Arial MT"/>
                <a:cs typeface="Arial MT"/>
              </a:rPr>
              <a:t> wounds</a:t>
            </a:r>
            <a:r>
              <a:rPr sz="2000" spc="15" dirty="0">
                <a:latin typeface="Arial MT"/>
                <a:cs typeface="Arial MT"/>
              </a:rPr>
              <a:t> </a:t>
            </a:r>
            <a:r>
              <a:rPr sz="2000" spc="-5" dirty="0">
                <a:latin typeface="Arial MT"/>
                <a:cs typeface="Arial MT"/>
              </a:rPr>
              <a:t>should</a:t>
            </a:r>
            <a:r>
              <a:rPr sz="2000" spc="10" dirty="0">
                <a:latin typeface="Arial MT"/>
                <a:cs typeface="Arial MT"/>
              </a:rPr>
              <a:t> </a:t>
            </a:r>
            <a:r>
              <a:rPr sz="2000" spc="-5" dirty="0">
                <a:latin typeface="Arial MT"/>
                <a:cs typeface="Arial MT"/>
              </a:rPr>
              <a:t>be</a:t>
            </a:r>
            <a:r>
              <a:rPr sz="2000" spc="-10" dirty="0">
                <a:latin typeface="Arial MT"/>
                <a:cs typeface="Arial MT"/>
              </a:rPr>
              <a:t> </a:t>
            </a:r>
            <a:r>
              <a:rPr sz="2000" spc="-5" dirty="0">
                <a:latin typeface="Arial MT"/>
                <a:cs typeface="Arial MT"/>
              </a:rPr>
              <a:t>controllable</a:t>
            </a:r>
            <a:r>
              <a:rPr sz="2000" spc="15" dirty="0">
                <a:latin typeface="Arial MT"/>
                <a:cs typeface="Arial MT"/>
              </a:rPr>
              <a:t> </a:t>
            </a:r>
            <a:r>
              <a:rPr sz="2000" spc="-5" dirty="0">
                <a:latin typeface="Arial MT"/>
                <a:cs typeface="Arial MT"/>
              </a:rPr>
              <a:t>with</a:t>
            </a:r>
            <a:r>
              <a:rPr sz="2000" spc="10" dirty="0">
                <a:latin typeface="Arial MT"/>
                <a:cs typeface="Arial MT"/>
              </a:rPr>
              <a:t> </a:t>
            </a:r>
            <a:r>
              <a:rPr sz="2000" spc="-5" dirty="0">
                <a:latin typeface="Arial MT"/>
                <a:cs typeface="Arial MT"/>
              </a:rPr>
              <a:t>a </a:t>
            </a:r>
            <a:r>
              <a:rPr sz="2000" spc="-545" dirty="0">
                <a:latin typeface="Arial MT"/>
                <a:cs typeface="Arial MT"/>
              </a:rPr>
              <a:t> </a:t>
            </a:r>
            <a:r>
              <a:rPr sz="2000" spc="-5" dirty="0">
                <a:latin typeface="Arial MT"/>
                <a:cs typeface="Arial MT"/>
              </a:rPr>
              <a:t>TQ</a:t>
            </a:r>
            <a:r>
              <a:rPr sz="2000" spc="-10" dirty="0">
                <a:latin typeface="Arial MT"/>
                <a:cs typeface="Arial MT"/>
              </a:rPr>
              <a:t> </a:t>
            </a:r>
            <a:r>
              <a:rPr sz="2000" spc="-5" dirty="0">
                <a:latin typeface="Arial MT"/>
                <a:cs typeface="Arial MT"/>
              </a:rPr>
              <a:t>or hemostatic</a:t>
            </a:r>
            <a:r>
              <a:rPr sz="2000" spc="-15" dirty="0">
                <a:latin typeface="Arial MT"/>
                <a:cs typeface="Arial MT"/>
              </a:rPr>
              <a:t> </a:t>
            </a:r>
            <a:r>
              <a:rPr sz="2000" spc="-5" dirty="0">
                <a:latin typeface="Arial MT"/>
                <a:cs typeface="Arial MT"/>
              </a:rPr>
              <a:t>dressing and does not</a:t>
            </a:r>
            <a:r>
              <a:rPr sz="2000" spc="-10" dirty="0">
                <a:latin typeface="Arial MT"/>
                <a:cs typeface="Arial MT"/>
              </a:rPr>
              <a:t> </a:t>
            </a:r>
            <a:r>
              <a:rPr sz="2000" spc="-5" dirty="0">
                <a:latin typeface="Arial MT"/>
                <a:cs typeface="Arial MT"/>
              </a:rPr>
              <a:t>require</a:t>
            </a:r>
            <a:r>
              <a:rPr sz="2000" dirty="0">
                <a:latin typeface="Arial MT"/>
                <a:cs typeface="Arial MT"/>
              </a:rPr>
              <a:t> </a:t>
            </a:r>
            <a:r>
              <a:rPr sz="2000" spc="-5" dirty="0">
                <a:latin typeface="Arial MT"/>
                <a:cs typeface="Arial MT"/>
              </a:rPr>
              <a:t>urgent</a:t>
            </a:r>
            <a:r>
              <a:rPr sz="2000" spc="-15" dirty="0">
                <a:latin typeface="Arial MT"/>
                <a:cs typeface="Arial MT"/>
              </a:rPr>
              <a:t> </a:t>
            </a:r>
            <a:r>
              <a:rPr sz="2000" spc="-5" dirty="0">
                <a:latin typeface="Arial MT"/>
                <a:cs typeface="Arial MT"/>
              </a:rPr>
              <a:t>evacuation</a:t>
            </a:r>
            <a:endParaRPr sz="2000">
              <a:latin typeface="Arial MT"/>
              <a:cs typeface="Arial MT"/>
            </a:endParaRPr>
          </a:p>
          <a:p>
            <a:pPr marL="12700" marR="599440">
              <a:lnSpc>
                <a:spcPct val="100000"/>
              </a:lnSpc>
              <a:spcBef>
                <a:spcPts val="1800"/>
              </a:spcBef>
            </a:pPr>
            <a:r>
              <a:rPr sz="2000" spc="-5" dirty="0">
                <a:latin typeface="Arial MT"/>
                <a:cs typeface="Arial MT"/>
              </a:rPr>
              <a:t>Shock from</a:t>
            </a:r>
            <a:r>
              <a:rPr sz="2000" spc="-20" dirty="0">
                <a:latin typeface="Arial MT"/>
                <a:cs typeface="Arial MT"/>
              </a:rPr>
              <a:t> </a:t>
            </a:r>
            <a:r>
              <a:rPr sz="2000" spc="-5" dirty="0">
                <a:latin typeface="Arial MT"/>
                <a:cs typeface="Arial MT"/>
              </a:rPr>
              <a:t>uncontrolled bleeding</a:t>
            </a:r>
            <a:r>
              <a:rPr sz="2000" spc="20" dirty="0">
                <a:latin typeface="Arial MT"/>
                <a:cs typeface="Arial MT"/>
              </a:rPr>
              <a:t> </a:t>
            </a:r>
            <a:r>
              <a:rPr sz="2000" spc="-5" dirty="0">
                <a:latin typeface="Arial MT"/>
                <a:cs typeface="Arial MT"/>
              </a:rPr>
              <a:t>or</a:t>
            </a:r>
            <a:r>
              <a:rPr sz="2000" spc="-15" dirty="0">
                <a:latin typeface="Arial MT"/>
                <a:cs typeface="Arial MT"/>
              </a:rPr>
              <a:t> </a:t>
            </a:r>
            <a:r>
              <a:rPr sz="2000" spc="-5" dirty="0">
                <a:latin typeface="Arial MT"/>
                <a:cs typeface="Arial MT"/>
              </a:rPr>
              <a:t>tension pneumothorax</a:t>
            </a:r>
            <a:r>
              <a:rPr sz="2000" dirty="0">
                <a:latin typeface="Arial MT"/>
                <a:cs typeface="Arial MT"/>
              </a:rPr>
              <a:t> </a:t>
            </a:r>
            <a:r>
              <a:rPr sz="2000" spc="-5" dirty="0">
                <a:latin typeface="Arial MT"/>
                <a:cs typeface="Arial MT"/>
              </a:rPr>
              <a:t>not </a:t>
            </a:r>
            <a:r>
              <a:rPr sz="2000" spc="-540" dirty="0">
                <a:latin typeface="Arial MT"/>
                <a:cs typeface="Arial MT"/>
              </a:rPr>
              <a:t> </a:t>
            </a:r>
            <a:r>
              <a:rPr sz="2000" spc="-5" dirty="0">
                <a:latin typeface="Arial MT"/>
                <a:cs typeface="Arial MT"/>
              </a:rPr>
              <a:t>relieved</a:t>
            </a:r>
            <a:r>
              <a:rPr sz="2000" spc="5" dirty="0">
                <a:latin typeface="Arial MT"/>
                <a:cs typeface="Arial MT"/>
              </a:rPr>
              <a:t> </a:t>
            </a:r>
            <a:r>
              <a:rPr sz="2000" spc="-5" dirty="0">
                <a:latin typeface="Arial MT"/>
                <a:cs typeface="Arial MT"/>
              </a:rPr>
              <a:t>with</a:t>
            </a:r>
            <a:r>
              <a:rPr sz="2000" spc="5" dirty="0">
                <a:latin typeface="Arial MT"/>
                <a:cs typeface="Arial MT"/>
              </a:rPr>
              <a:t> </a:t>
            </a:r>
            <a:r>
              <a:rPr sz="2000" spc="-5" dirty="0">
                <a:latin typeface="Arial MT"/>
                <a:cs typeface="Arial MT"/>
              </a:rPr>
              <a:t>needle</a:t>
            </a:r>
            <a:r>
              <a:rPr sz="2000" spc="10" dirty="0">
                <a:latin typeface="Arial MT"/>
                <a:cs typeface="Arial MT"/>
              </a:rPr>
              <a:t> </a:t>
            </a:r>
            <a:r>
              <a:rPr sz="2000" spc="-5" dirty="0">
                <a:latin typeface="Arial MT"/>
                <a:cs typeface="Arial MT"/>
              </a:rPr>
              <a:t>decompression</a:t>
            </a:r>
            <a:r>
              <a:rPr sz="2000" spc="10" dirty="0">
                <a:latin typeface="Arial MT"/>
                <a:cs typeface="Arial MT"/>
              </a:rPr>
              <a:t> </a:t>
            </a:r>
            <a:r>
              <a:rPr sz="2000" spc="-5" dirty="0">
                <a:latin typeface="Arial MT"/>
                <a:cs typeface="Arial MT"/>
              </a:rPr>
              <a:t>kills</a:t>
            </a:r>
            <a:r>
              <a:rPr sz="2000" spc="10" dirty="0">
                <a:latin typeface="Arial MT"/>
                <a:cs typeface="Arial MT"/>
              </a:rPr>
              <a:t> </a:t>
            </a:r>
            <a:r>
              <a:rPr sz="2000" spc="-5" dirty="0">
                <a:latin typeface="Arial MT"/>
                <a:cs typeface="Arial MT"/>
              </a:rPr>
              <a:t>and</a:t>
            </a:r>
            <a:r>
              <a:rPr sz="2000" dirty="0">
                <a:latin typeface="Arial MT"/>
                <a:cs typeface="Arial MT"/>
              </a:rPr>
              <a:t> </a:t>
            </a:r>
            <a:r>
              <a:rPr sz="2000" spc="-5" dirty="0">
                <a:latin typeface="Arial MT"/>
                <a:cs typeface="Arial MT"/>
              </a:rPr>
              <a:t>requires </a:t>
            </a:r>
            <a:r>
              <a:rPr sz="2000" spc="-10" dirty="0">
                <a:latin typeface="Arial MT"/>
                <a:cs typeface="Arial MT"/>
              </a:rPr>
              <a:t>urgent </a:t>
            </a:r>
            <a:r>
              <a:rPr sz="2000" spc="-5" dirty="0">
                <a:latin typeface="Arial MT"/>
                <a:cs typeface="Arial MT"/>
              </a:rPr>
              <a:t> evacuation</a:t>
            </a:r>
            <a:endParaRPr sz="2000">
              <a:latin typeface="Arial MT"/>
              <a:cs typeface="Arial MT"/>
            </a:endParaRPr>
          </a:p>
          <a:p>
            <a:pPr marL="12700" marR="925194">
              <a:lnSpc>
                <a:spcPct val="100000"/>
              </a:lnSpc>
              <a:spcBef>
                <a:spcPts val="1800"/>
              </a:spcBef>
            </a:pPr>
            <a:r>
              <a:rPr sz="2000" spc="-5" dirty="0">
                <a:latin typeface="Arial MT"/>
                <a:cs typeface="Arial MT"/>
              </a:rPr>
              <a:t>Casualties</a:t>
            </a:r>
            <a:r>
              <a:rPr sz="2000" spc="10" dirty="0">
                <a:latin typeface="Arial MT"/>
                <a:cs typeface="Arial MT"/>
              </a:rPr>
              <a:t> </a:t>
            </a:r>
            <a:r>
              <a:rPr sz="2000" spc="-5" dirty="0">
                <a:latin typeface="Arial MT"/>
                <a:cs typeface="Arial MT"/>
              </a:rPr>
              <a:t>with TBI</a:t>
            </a:r>
            <a:r>
              <a:rPr sz="2000" spc="5" dirty="0">
                <a:latin typeface="Arial MT"/>
                <a:cs typeface="Arial MT"/>
              </a:rPr>
              <a:t> </a:t>
            </a:r>
            <a:r>
              <a:rPr sz="2000" spc="-5" dirty="0">
                <a:latin typeface="Arial MT"/>
                <a:cs typeface="Arial MT"/>
              </a:rPr>
              <a:t>and</a:t>
            </a:r>
            <a:r>
              <a:rPr sz="2000" dirty="0">
                <a:latin typeface="Arial MT"/>
                <a:cs typeface="Arial MT"/>
              </a:rPr>
              <a:t> </a:t>
            </a:r>
            <a:r>
              <a:rPr sz="2000" spc="-5" dirty="0">
                <a:latin typeface="Arial MT"/>
                <a:cs typeface="Arial MT"/>
              </a:rPr>
              <a:t>“red</a:t>
            </a:r>
            <a:r>
              <a:rPr sz="2000" spc="-15" dirty="0">
                <a:latin typeface="Arial MT"/>
                <a:cs typeface="Arial MT"/>
              </a:rPr>
              <a:t> </a:t>
            </a:r>
            <a:r>
              <a:rPr sz="2000" spc="-5" dirty="0">
                <a:latin typeface="Arial MT"/>
                <a:cs typeface="Arial MT"/>
              </a:rPr>
              <a:t>flag” signs/symptoms</a:t>
            </a:r>
            <a:r>
              <a:rPr sz="2000" spc="-15" dirty="0">
                <a:latin typeface="Arial MT"/>
                <a:cs typeface="Arial MT"/>
              </a:rPr>
              <a:t> </a:t>
            </a:r>
            <a:r>
              <a:rPr sz="2000" spc="-5" dirty="0">
                <a:latin typeface="Arial MT"/>
                <a:cs typeface="Arial MT"/>
              </a:rPr>
              <a:t>require </a:t>
            </a:r>
            <a:r>
              <a:rPr sz="2000" dirty="0">
                <a:latin typeface="Arial MT"/>
                <a:cs typeface="Arial MT"/>
              </a:rPr>
              <a:t> </a:t>
            </a:r>
            <a:r>
              <a:rPr sz="2000" spc="-5" dirty="0">
                <a:latin typeface="Arial MT"/>
                <a:cs typeface="Arial MT"/>
              </a:rPr>
              <a:t>urgent</a:t>
            </a:r>
            <a:r>
              <a:rPr sz="2000" spc="-15" dirty="0">
                <a:latin typeface="Arial MT"/>
                <a:cs typeface="Arial MT"/>
              </a:rPr>
              <a:t> </a:t>
            </a:r>
            <a:r>
              <a:rPr sz="2000" spc="-5" dirty="0">
                <a:latin typeface="Arial MT"/>
                <a:cs typeface="Arial MT"/>
              </a:rPr>
              <a:t>evacuation</a:t>
            </a:r>
            <a:r>
              <a:rPr sz="2000" spc="5" dirty="0">
                <a:latin typeface="Arial MT"/>
                <a:cs typeface="Arial MT"/>
              </a:rPr>
              <a:t> </a:t>
            </a:r>
            <a:r>
              <a:rPr sz="2000" spc="-5" dirty="0">
                <a:latin typeface="Arial MT"/>
                <a:cs typeface="Arial MT"/>
              </a:rPr>
              <a:t>(outlined</a:t>
            </a:r>
            <a:r>
              <a:rPr sz="2000" dirty="0">
                <a:latin typeface="Arial MT"/>
                <a:cs typeface="Arial MT"/>
              </a:rPr>
              <a:t> </a:t>
            </a:r>
            <a:r>
              <a:rPr sz="2000" spc="-5" dirty="0">
                <a:latin typeface="Arial MT"/>
                <a:cs typeface="Arial MT"/>
              </a:rPr>
              <a:t>in</a:t>
            </a:r>
            <a:r>
              <a:rPr sz="2000" spc="5" dirty="0">
                <a:latin typeface="Arial MT"/>
                <a:cs typeface="Arial MT"/>
              </a:rPr>
              <a:t> </a:t>
            </a:r>
            <a:r>
              <a:rPr sz="2000" spc="-5" dirty="0">
                <a:latin typeface="Arial MT"/>
                <a:cs typeface="Arial MT"/>
              </a:rPr>
              <a:t>the</a:t>
            </a:r>
            <a:r>
              <a:rPr sz="2000" spc="-15" dirty="0">
                <a:latin typeface="Arial MT"/>
                <a:cs typeface="Arial MT"/>
              </a:rPr>
              <a:t> </a:t>
            </a:r>
            <a:r>
              <a:rPr sz="2000" spc="-5" dirty="0">
                <a:latin typeface="Arial MT"/>
                <a:cs typeface="Arial MT"/>
              </a:rPr>
              <a:t>Military</a:t>
            </a:r>
            <a:r>
              <a:rPr sz="2000" spc="5" dirty="0">
                <a:latin typeface="Arial MT"/>
                <a:cs typeface="Arial MT"/>
              </a:rPr>
              <a:t> </a:t>
            </a:r>
            <a:r>
              <a:rPr sz="2000" spc="-5" dirty="0">
                <a:latin typeface="Arial MT"/>
                <a:cs typeface="Arial MT"/>
              </a:rPr>
              <a:t>Acute</a:t>
            </a:r>
            <a:r>
              <a:rPr sz="2000" spc="-15" dirty="0">
                <a:latin typeface="Arial MT"/>
                <a:cs typeface="Arial MT"/>
              </a:rPr>
              <a:t> </a:t>
            </a:r>
            <a:r>
              <a:rPr sz="2000" spc="-5" dirty="0">
                <a:latin typeface="Arial MT"/>
                <a:cs typeface="Arial MT"/>
              </a:rPr>
              <a:t>Concussion </a:t>
            </a:r>
            <a:r>
              <a:rPr sz="2000" spc="-540" dirty="0">
                <a:latin typeface="Arial MT"/>
                <a:cs typeface="Arial MT"/>
              </a:rPr>
              <a:t> </a:t>
            </a:r>
            <a:r>
              <a:rPr sz="2000" spc="-5" dirty="0">
                <a:latin typeface="Arial MT"/>
                <a:cs typeface="Arial MT"/>
              </a:rPr>
              <a:t>Evaluation</a:t>
            </a:r>
            <a:r>
              <a:rPr sz="2000" spc="5" dirty="0">
                <a:latin typeface="Arial MT"/>
                <a:cs typeface="Arial MT"/>
              </a:rPr>
              <a:t> </a:t>
            </a:r>
            <a:r>
              <a:rPr sz="2000" spc="-10" dirty="0">
                <a:latin typeface="Arial MT"/>
                <a:cs typeface="Arial MT"/>
              </a:rPr>
              <a:t>MACE</a:t>
            </a:r>
            <a:r>
              <a:rPr sz="2000" spc="10" dirty="0">
                <a:latin typeface="Arial MT"/>
                <a:cs typeface="Arial MT"/>
              </a:rPr>
              <a:t> </a:t>
            </a:r>
            <a:r>
              <a:rPr sz="2000" spc="-5" dirty="0">
                <a:latin typeface="Arial MT"/>
                <a:cs typeface="Arial MT"/>
              </a:rPr>
              <a:t>2 </a:t>
            </a:r>
            <a:r>
              <a:rPr sz="2000" spc="-10" dirty="0">
                <a:latin typeface="Arial MT"/>
                <a:cs typeface="Arial MT"/>
              </a:rPr>
              <a:t>Exam)</a:t>
            </a:r>
            <a:endParaRPr sz="2000">
              <a:latin typeface="Arial MT"/>
              <a:cs typeface="Arial MT"/>
            </a:endParaRPr>
          </a:p>
          <a:p>
            <a:pPr marL="12700">
              <a:lnSpc>
                <a:spcPct val="100000"/>
              </a:lnSpc>
              <a:spcBef>
                <a:spcPts val="1745"/>
              </a:spcBef>
            </a:pPr>
            <a:r>
              <a:rPr sz="2000" spc="-5" dirty="0">
                <a:latin typeface="Arial MT"/>
                <a:cs typeface="Arial MT"/>
              </a:rPr>
              <a:t>Despite</a:t>
            </a:r>
            <a:r>
              <a:rPr sz="2000" spc="5" dirty="0">
                <a:latin typeface="Arial MT"/>
                <a:cs typeface="Arial MT"/>
              </a:rPr>
              <a:t> </a:t>
            </a:r>
            <a:r>
              <a:rPr sz="2000" spc="-5" dirty="0">
                <a:latin typeface="Arial MT"/>
                <a:cs typeface="Arial MT"/>
              </a:rPr>
              <a:t>excellent</a:t>
            </a:r>
            <a:r>
              <a:rPr sz="2000" spc="10" dirty="0">
                <a:latin typeface="Arial MT"/>
                <a:cs typeface="Arial MT"/>
              </a:rPr>
              <a:t> </a:t>
            </a:r>
            <a:r>
              <a:rPr sz="2000" spc="-5" dirty="0">
                <a:latin typeface="Arial MT"/>
                <a:cs typeface="Arial MT"/>
              </a:rPr>
              <a:t>TCCC,</a:t>
            </a:r>
            <a:r>
              <a:rPr sz="2000" spc="20" dirty="0">
                <a:latin typeface="Arial MT"/>
                <a:cs typeface="Arial MT"/>
              </a:rPr>
              <a:t> </a:t>
            </a:r>
            <a:r>
              <a:rPr sz="2000" spc="-5" dirty="0">
                <a:latin typeface="Arial MT"/>
                <a:cs typeface="Arial MT"/>
              </a:rPr>
              <a:t>some</a:t>
            </a:r>
            <a:r>
              <a:rPr sz="2000" dirty="0">
                <a:latin typeface="Arial MT"/>
                <a:cs typeface="Arial MT"/>
              </a:rPr>
              <a:t> </a:t>
            </a:r>
            <a:r>
              <a:rPr sz="2000" spc="-5" dirty="0">
                <a:latin typeface="Arial MT"/>
                <a:cs typeface="Arial MT"/>
              </a:rPr>
              <a:t>patients will</a:t>
            </a:r>
            <a:r>
              <a:rPr sz="2000" spc="25" dirty="0">
                <a:latin typeface="Arial MT"/>
                <a:cs typeface="Arial MT"/>
              </a:rPr>
              <a:t> </a:t>
            </a:r>
            <a:r>
              <a:rPr sz="2000" spc="-5" dirty="0">
                <a:latin typeface="Arial MT"/>
                <a:cs typeface="Arial MT"/>
              </a:rPr>
              <a:t>not survive their</a:t>
            </a:r>
            <a:r>
              <a:rPr sz="2000" spc="-10" dirty="0">
                <a:latin typeface="Arial MT"/>
                <a:cs typeface="Arial MT"/>
              </a:rPr>
              <a:t> wounds</a:t>
            </a:r>
            <a:endParaRPr sz="2000">
              <a:latin typeface="Arial MT"/>
              <a:cs typeface="Arial MT"/>
            </a:endParaRPr>
          </a:p>
        </p:txBody>
      </p:sp>
      <p:sp>
        <p:nvSpPr>
          <p:cNvPr id="6" name="object 6"/>
          <p:cNvSpPr/>
          <p:nvPr/>
        </p:nvSpPr>
        <p:spPr>
          <a:xfrm>
            <a:off x="2300858" y="1695832"/>
            <a:ext cx="0" cy="644525"/>
          </a:xfrm>
          <a:custGeom>
            <a:avLst/>
            <a:gdLst/>
            <a:ahLst/>
            <a:cxnLst/>
            <a:rect l="l" t="t" r="r" b="b"/>
            <a:pathLst>
              <a:path h="644525">
                <a:moveTo>
                  <a:pt x="0" y="644067"/>
                </a:moveTo>
                <a:lnTo>
                  <a:pt x="0" y="0"/>
                </a:lnTo>
              </a:path>
            </a:pathLst>
          </a:custGeom>
          <a:ln w="101600">
            <a:solidFill>
              <a:srgbClr val="CD9146"/>
            </a:solidFill>
          </a:ln>
        </p:spPr>
        <p:txBody>
          <a:bodyPr wrap="square" lIns="0" tIns="0" rIns="0" bIns="0" rtlCol="0"/>
          <a:lstStyle/>
          <a:p>
            <a:endParaRPr/>
          </a:p>
        </p:txBody>
      </p:sp>
      <p:sp>
        <p:nvSpPr>
          <p:cNvPr id="7" name="object 7"/>
          <p:cNvSpPr/>
          <p:nvPr/>
        </p:nvSpPr>
        <p:spPr>
          <a:xfrm>
            <a:off x="2300858" y="3423281"/>
            <a:ext cx="0" cy="928369"/>
          </a:xfrm>
          <a:custGeom>
            <a:avLst/>
            <a:gdLst/>
            <a:ahLst/>
            <a:cxnLst/>
            <a:rect l="l" t="t" r="r" b="b"/>
            <a:pathLst>
              <a:path h="928370">
                <a:moveTo>
                  <a:pt x="0" y="928331"/>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2300858" y="5707760"/>
            <a:ext cx="0" cy="274320"/>
          </a:xfrm>
          <a:custGeom>
            <a:avLst/>
            <a:gdLst/>
            <a:ahLst/>
            <a:cxnLst/>
            <a:rect l="l" t="t" r="r" b="b"/>
            <a:pathLst>
              <a:path h="274320">
                <a:moveTo>
                  <a:pt x="0" y="274319"/>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2300858" y="2525650"/>
            <a:ext cx="0" cy="644525"/>
          </a:xfrm>
          <a:custGeom>
            <a:avLst/>
            <a:gdLst/>
            <a:ahLst/>
            <a:cxnLst/>
            <a:rect l="l" t="t" r="r" b="b"/>
            <a:pathLst>
              <a:path h="644525">
                <a:moveTo>
                  <a:pt x="0" y="644067"/>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2313813" y="4558665"/>
            <a:ext cx="0" cy="822960"/>
          </a:xfrm>
          <a:custGeom>
            <a:avLst/>
            <a:gdLst/>
            <a:ahLst/>
            <a:cxnLst/>
            <a:rect l="l" t="t" r="r" b="b"/>
            <a:pathLst>
              <a:path h="822960">
                <a:moveTo>
                  <a:pt x="0" y="822960"/>
                </a:moveTo>
                <a:lnTo>
                  <a:pt x="0" y="0"/>
                </a:lnTo>
              </a:path>
            </a:pathLst>
          </a:custGeom>
          <a:ln w="101600">
            <a:solidFill>
              <a:srgbClr val="CD9146"/>
            </a:solidFill>
          </a:ln>
        </p:spPr>
        <p:txBody>
          <a:bodyPr wrap="square" lIns="0" tIns="0" rIns="0" bIns="0" rtlCol="0"/>
          <a:lstStyle/>
          <a:p>
            <a:endParaRPr/>
          </a:p>
        </p:txBody>
      </p:sp>
      <p:sp>
        <p:nvSpPr>
          <p:cNvPr id="12" name="object 12"/>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20</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pc="-5" dirty="0"/>
              <a:t>Module</a:t>
            </a:r>
            <a:r>
              <a:rPr spc="-45" dirty="0"/>
              <a:t> </a:t>
            </a:r>
            <a:r>
              <a:rPr spc="-5" dirty="0"/>
              <a:t>21:</a:t>
            </a:r>
            <a:r>
              <a:rPr spc="-50" dirty="0"/>
              <a:t> </a:t>
            </a:r>
            <a:r>
              <a:rPr spc="-5" dirty="0"/>
              <a:t>Communication</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963167" y="1333500"/>
            <a:ext cx="10349865" cy="4469130"/>
            <a:chOff x="963167" y="1333500"/>
            <a:chExt cx="10349865" cy="4469130"/>
          </a:xfrm>
        </p:grpSpPr>
        <p:sp>
          <p:nvSpPr>
            <p:cNvPr id="5" name="object 5"/>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6" name="object 6"/>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7" name="object 7"/>
          <p:cNvGrpSpPr/>
          <p:nvPr/>
        </p:nvGrpSpPr>
        <p:grpSpPr>
          <a:xfrm>
            <a:off x="940942" y="5897753"/>
            <a:ext cx="10106660" cy="454659"/>
            <a:chOff x="940942" y="5897753"/>
            <a:chExt cx="10106660" cy="454659"/>
          </a:xfrm>
        </p:grpSpPr>
        <p:sp>
          <p:nvSpPr>
            <p:cNvPr id="8" name="object 8"/>
            <p:cNvSpPr/>
            <p:nvPr/>
          </p:nvSpPr>
          <p:spPr>
            <a:xfrm>
              <a:off x="982217" y="5939028"/>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9" name="object 9"/>
            <p:cNvSpPr/>
            <p:nvPr/>
          </p:nvSpPr>
          <p:spPr>
            <a:xfrm>
              <a:off x="982217" y="5939028"/>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0" name="object 10"/>
          <p:cNvSpPr txBox="1"/>
          <p:nvPr/>
        </p:nvSpPr>
        <p:spPr>
          <a:xfrm>
            <a:off x="1498409" y="963405"/>
            <a:ext cx="9194800" cy="749300"/>
          </a:xfrm>
          <a:prstGeom prst="rect">
            <a:avLst/>
          </a:prstGeom>
        </p:spPr>
        <p:txBody>
          <a:bodyPr vert="horz" wrap="square" lIns="0" tIns="48260" rIns="0" bIns="0" rtlCol="0">
            <a:spAutoFit/>
          </a:bodyPr>
          <a:lstStyle/>
          <a:p>
            <a:pPr marL="12700">
              <a:lnSpc>
                <a:spcPct val="100000"/>
              </a:lnSpc>
              <a:spcBef>
                <a:spcPts val="380"/>
              </a:spcBef>
            </a:pPr>
            <a:r>
              <a:rPr sz="1800" b="1" spc="-5" dirty="0">
                <a:solidFill>
                  <a:srgbClr val="CD9146"/>
                </a:solidFill>
                <a:latin typeface="Arial"/>
                <a:cs typeface="Arial"/>
              </a:rPr>
              <a:t>TACTICAL</a:t>
            </a:r>
            <a:r>
              <a:rPr sz="1800" b="1" spc="5" dirty="0">
                <a:solidFill>
                  <a:srgbClr val="CD9146"/>
                </a:solidFill>
                <a:latin typeface="Arial"/>
                <a:cs typeface="Arial"/>
              </a:rPr>
              <a:t> </a:t>
            </a:r>
            <a:r>
              <a:rPr sz="1800" b="1" spc="-5" dirty="0">
                <a:solidFill>
                  <a:srgbClr val="CD9146"/>
                </a:solidFill>
                <a:latin typeface="Arial"/>
                <a:cs typeface="Arial"/>
              </a:rPr>
              <a:t>COMBAT</a:t>
            </a:r>
            <a:r>
              <a:rPr sz="1800" b="1" spc="5" dirty="0">
                <a:solidFill>
                  <a:srgbClr val="CD9146"/>
                </a:solidFill>
                <a:latin typeface="Arial"/>
                <a:cs typeface="Arial"/>
              </a:rPr>
              <a:t> </a:t>
            </a:r>
            <a:r>
              <a:rPr sz="1800" b="1" spc="-5" dirty="0">
                <a:solidFill>
                  <a:srgbClr val="CD9146"/>
                </a:solidFill>
                <a:latin typeface="Arial"/>
                <a:cs typeface="Arial"/>
              </a:rPr>
              <a:t>CASUALTY</a:t>
            </a:r>
            <a:r>
              <a:rPr sz="1800" b="1" spc="5" dirty="0">
                <a:solidFill>
                  <a:srgbClr val="CD9146"/>
                </a:solidFill>
                <a:latin typeface="Arial"/>
                <a:cs typeface="Arial"/>
              </a:rPr>
              <a:t> </a:t>
            </a:r>
            <a:r>
              <a:rPr sz="1800" b="1" dirty="0">
                <a:solidFill>
                  <a:srgbClr val="CD9146"/>
                </a:solidFill>
                <a:latin typeface="Arial"/>
                <a:cs typeface="Arial"/>
              </a:rPr>
              <a:t>CARE</a:t>
            </a:r>
            <a:r>
              <a:rPr sz="1800" b="1" spc="5" dirty="0">
                <a:solidFill>
                  <a:srgbClr val="CD9146"/>
                </a:solidFill>
                <a:latin typeface="Arial"/>
                <a:cs typeface="Arial"/>
              </a:rPr>
              <a:t> </a:t>
            </a:r>
            <a:r>
              <a:rPr sz="1800" b="1" spc="-5" dirty="0">
                <a:solidFill>
                  <a:srgbClr val="CD9146"/>
                </a:solidFill>
                <a:latin typeface="Arial"/>
                <a:cs typeface="Arial"/>
              </a:rPr>
              <a:t>(TCCC)</a:t>
            </a:r>
            <a:r>
              <a:rPr sz="1800" b="1" spc="5" dirty="0">
                <a:solidFill>
                  <a:srgbClr val="CD9146"/>
                </a:solidFill>
                <a:latin typeface="Arial"/>
                <a:cs typeface="Arial"/>
              </a:rPr>
              <a:t> </a:t>
            </a:r>
            <a:r>
              <a:rPr sz="1800" b="1" spc="-5" dirty="0">
                <a:solidFill>
                  <a:srgbClr val="CD9146"/>
                </a:solidFill>
                <a:latin typeface="Arial"/>
                <a:cs typeface="Arial"/>
              </a:rPr>
              <a:t>ROLE-BASED</a:t>
            </a:r>
            <a:r>
              <a:rPr sz="1800" b="1" spc="5" dirty="0">
                <a:solidFill>
                  <a:srgbClr val="CD9146"/>
                </a:solidFill>
                <a:latin typeface="Arial"/>
                <a:cs typeface="Arial"/>
              </a:rPr>
              <a:t> </a:t>
            </a:r>
            <a:r>
              <a:rPr sz="1800" b="1" spc="-5" dirty="0">
                <a:solidFill>
                  <a:srgbClr val="CD9146"/>
                </a:solidFill>
                <a:latin typeface="Arial"/>
                <a:cs typeface="Arial"/>
              </a:rPr>
              <a:t>TRAINING</a:t>
            </a:r>
            <a:r>
              <a:rPr sz="1800" b="1" spc="5" dirty="0">
                <a:solidFill>
                  <a:srgbClr val="CD9146"/>
                </a:solidFill>
                <a:latin typeface="Arial"/>
                <a:cs typeface="Arial"/>
              </a:rPr>
              <a:t> </a:t>
            </a:r>
            <a:r>
              <a:rPr sz="1800" b="1" spc="-5" dirty="0">
                <a:solidFill>
                  <a:srgbClr val="CD9146"/>
                </a:solidFill>
                <a:latin typeface="Arial"/>
                <a:cs typeface="Arial"/>
              </a:rPr>
              <a:t>SPECTRUM</a:t>
            </a:r>
            <a:endParaRPr sz="1800">
              <a:latin typeface="Arial"/>
              <a:cs typeface="Arial"/>
            </a:endParaRPr>
          </a:p>
          <a:p>
            <a:pPr marR="707390" algn="ctr">
              <a:lnSpc>
                <a:spcPct val="100000"/>
              </a:lnSpc>
              <a:spcBef>
                <a:spcPts val="375"/>
              </a:spcBef>
            </a:pPr>
            <a:r>
              <a:rPr sz="2400" b="1" spc="-5" dirty="0">
                <a:latin typeface="Arial"/>
                <a:cs typeface="Arial"/>
              </a:rPr>
              <a:t>ROLE</a:t>
            </a:r>
            <a:r>
              <a:rPr sz="2400" b="1" spc="-40" dirty="0">
                <a:latin typeface="Arial"/>
                <a:cs typeface="Arial"/>
              </a:rPr>
              <a:t> </a:t>
            </a:r>
            <a:r>
              <a:rPr sz="2400" b="1" dirty="0">
                <a:latin typeface="Arial"/>
                <a:cs typeface="Arial"/>
              </a:rPr>
              <a:t>1</a:t>
            </a:r>
            <a:r>
              <a:rPr sz="2400" b="1" spc="-35" dirty="0">
                <a:latin typeface="Arial"/>
                <a:cs typeface="Arial"/>
              </a:rPr>
              <a:t> </a:t>
            </a:r>
            <a:r>
              <a:rPr sz="2400" b="1" spc="-5" dirty="0">
                <a:latin typeface="Arial"/>
                <a:cs typeface="Arial"/>
              </a:rPr>
              <a:t>CARE</a:t>
            </a:r>
            <a:endParaRPr sz="2400">
              <a:latin typeface="Arial"/>
              <a:cs typeface="Arial"/>
            </a:endParaRPr>
          </a:p>
        </p:txBody>
      </p:sp>
      <p:grpSp>
        <p:nvGrpSpPr>
          <p:cNvPr id="11" name="object 11"/>
          <p:cNvGrpSpPr/>
          <p:nvPr/>
        </p:nvGrpSpPr>
        <p:grpSpPr>
          <a:xfrm>
            <a:off x="2509139" y="1761744"/>
            <a:ext cx="2519680" cy="646430"/>
            <a:chOff x="2509139" y="1761744"/>
            <a:chExt cx="2519680" cy="646430"/>
          </a:xfrm>
        </p:grpSpPr>
        <p:sp>
          <p:nvSpPr>
            <p:cNvPr id="12" name="object 12"/>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3" name="object 13"/>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2980372" y="1788637"/>
            <a:ext cx="1575435"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dirty="0">
                <a:solidFill>
                  <a:srgbClr val="2D3334"/>
                </a:solidFill>
                <a:latin typeface="Arial"/>
                <a:cs typeface="Arial"/>
              </a:rPr>
              <a:t>N</a:t>
            </a:r>
            <a:r>
              <a:rPr sz="1800" b="1" spc="-5" dirty="0">
                <a:solidFill>
                  <a:srgbClr val="2D3334"/>
                </a:solidFill>
                <a:latin typeface="Arial"/>
                <a:cs typeface="Arial"/>
              </a:rPr>
              <a:t>O</a:t>
            </a:r>
            <a:r>
              <a:rPr sz="1800" b="1" dirty="0">
                <a:solidFill>
                  <a:srgbClr val="2D3334"/>
                </a:solidFill>
                <a:latin typeface="Arial"/>
                <a:cs typeface="Arial"/>
              </a:rPr>
              <a:t>NM</a:t>
            </a:r>
            <a:r>
              <a:rPr sz="1800" b="1" spc="-5" dirty="0">
                <a:solidFill>
                  <a:srgbClr val="2D3334"/>
                </a:solidFill>
                <a:latin typeface="Arial"/>
                <a:cs typeface="Arial"/>
              </a:rPr>
              <a:t>E</a:t>
            </a:r>
            <a:r>
              <a:rPr sz="1800" b="1" dirty="0">
                <a:solidFill>
                  <a:srgbClr val="2D3334"/>
                </a:solidFill>
                <a:latin typeface="Arial"/>
                <a:cs typeface="Arial"/>
              </a:rPr>
              <a:t>D</a:t>
            </a:r>
            <a:r>
              <a:rPr sz="1800" b="1" spc="-5" dirty="0">
                <a:solidFill>
                  <a:srgbClr val="2D3334"/>
                </a:solidFill>
                <a:latin typeface="Arial"/>
                <a:cs typeface="Arial"/>
              </a:rPr>
              <a:t>I</a:t>
            </a:r>
            <a:r>
              <a:rPr sz="1800" b="1" dirty="0">
                <a:solidFill>
                  <a:srgbClr val="2D3334"/>
                </a:solidFill>
                <a:latin typeface="Arial"/>
                <a:cs typeface="Arial"/>
              </a:rPr>
              <a:t>CAL  </a:t>
            </a:r>
            <a:r>
              <a:rPr sz="1800" b="1" spc="-5" dirty="0">
                <a:solidFill>
                  <a:srgbClr val="2D3334"/>
                </a:solidFill>
                <a:latin typeface="Arial"/>
                <a:cs typeface="Arial"/>
              </a:rPr>
              <a:t>PERSONNEL</a:t>
            </a:r>
            <a:endParaRPr sz="1800">
              <a:latin typeface="Arial"/>
              <a:cs typeface="Arial"/>
            </a:endParaRPr>
          </a:p>
        </p:txBody>
      </p:sp>
      <p:grpSp>
        <p:nvGrpSpPr>
          <p:cNvPr id="15" name="object 15"/>
          <p:cNvGrpSpPr/>
          <p:nvPr/>
        </p:nvGrpSpPr>
        <p:grpSpPr>
          <a:xfrm>
            <a:off x="2109216" y="1747266"/>
            <a:ext cx="7051675" cy="3519804"/>
            <a:chOff x="2109216" y="1747266"/>
            <a:chExt cx="7051675" cy="3519804"/>
          </a:xfrm>
        </p:grpSpPr>
        <p:pic>
          <p:nvPicPr>
            <p:cNvPr id="16" name="object 16"/>
            <p:cNvPicPr/>
            <p:nvPr/>
          </p:nvPicPr>
          <p:blipFill>
            <a:blip r:embed="rId4" cstate="print"/>
            <a:stretch>
              <a:fillRect/>
            </a:stretch>
          </p:blipFill>
          <p:spPr>
            <a:xfrm>
              <a:off x="7289292" y="2403348"/>
              <a:ext cx="1871471" cy="2863595"/>
            </a:xfrm>
            <a:prstGeom prst="rect">
              <a:avLst/>
            </a:prstGeom>
          </p:spPr>
        </p:pic>
        <p:pic>
          <p:nvPicPr>
            <p:cNvPr id="17" name="object 17"/>
            <p:cNvPicPr/>
            <p:nvPr/>
          </p:nvPicPr>
          <p:blipFill>
            <a:blip r:embed="rId5" cstate="print"/>
            <a:stretch>
              <a:fillRect/>
            </a:stretch>
          </p:blipFill>
          <p:spPr>
            <a:xfrm>
              <a:off x="2109216" y="2403348"/>
              <a:ext cx="1546859" cy="2367533"/>
            </a:xfrm>
            <a:prstGeom prst="rect">
              <a:avLst/>
            </a:prstGeom>
          </p:spPr>
        </p:pic>
        <p:sp>
          <p:nvSpPr>
            <p:cNvPr id="18" name="object 18"/>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19" name="object 19"/>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5" dirty="0">
                <a:solidFill>
                  <a:srgbClr val="2D3334"/>
                </a:solidFill>
                <a:latin typeface="Arial"/>
                <a:cs typeface="Arial"/>
              </a:rPr>
              <a:t>MEDICAL </a:t>
            </a:r>
            <a:r>
              <a:rPr sz="1800" b="1" dirty="0">
                <a:solidFill>
                  <a:srgbClr val="2D3334"/>
                </a:solidFill>
                <a:latin typeface="Arial"/>
                <a:cs typeface="Arial"/>
              </a:rPr>
              <a:t> PERS</a:t>
            </a:r>
            <a:r>
              <a:rPr sz="1800" b="1" spc="-5" dirty="0">
                <a:solidFill>
                  <a:srgbClr val="2D3334"/>
                </a:solidFill>
                <a:latin typeface="Arial"/>
                <a:cs typeface="Arial"/>
              </a:rPr>
              <a:t>O</a:t>
            </a:r>
            <a:r>
              <a:rPr sz="1800" b="1" dirty="0">
                <a:solidFill>
                  <a:srgbClr val="2D3334"/>
                </a:solidFill>
                <a:latin typeface="Arial"/>
                <a:cs typeface="Arial"/>
              </a:rPr>
              <a:t>NNEL</a:t>
            </a:r>
            <a:endParaRPr sz="1800">
              <a:latin typeface="Arial"/>
              <a:cs typeface="Arial"/>
            </a:endParaRPr>
          </a:p>
        </p:txBody>
      </p:sp>
      <p:sp>
        <p:nvSpPr>
          <p:cNvPr id="21" name="object 21"/>
          <p:cNvSpPr txBox="1"/>
          <p:nvPr/>
        </p:nvSpPr>
        <p:spPr>
          <a:xfrm>
            <a:off x="3852412" y="5375644"/>
            <a:ext cx="5237480" cy="892810"/>
          </a:xfrm>
          <a:prstGeom prst="rect">
            <a:avLst/>
          </a:prstGeom>
        </p:spPr>
        <p:txBody>
          <a:bodyPr vert="horz" wrap="square" lIns="0" tIns="12700" rIns="0" bIns="0" rtlCol="0">
            <a:spAutoFit/>
          </a:bodyPr>
          <a:lstStyle/>
          <a:p>
            <a:pPr marL="3483610">
              <a:lnSpc>
                <a:spcPct val="100000"/>
              </a:lnSpc>
              <a:spcBef>
                <a:spcPts val="100"/>
              </a:spcBef>
            </a:pPr>
            <a:r>
              <a:rPr sz="1800" b="1" spc="-5" dirty="0">
                <a:solidFill>
                  <a:srgbClr val="CD9146"/>
                </a:solidFill>
                <a:latin typeface="Arial"/>
                <a:cs typeface="Arial"/>
              </a:rPr>
              <a:t>YOU</a:t>
            </a:r>
            <a:r>
              <a:rPr sz="1800" b="1" spc="-45" dirty="0">
                <a:solidFill>
                  <a:srgbClr val="CD9146"/>
                </a:solidFill>
                <a:latin typeface="Arial"/>
                <a:cs typeface="Arial"/>
              </a:rPr>
              <a:t> </a:t>
            </a:r>
            <a:r>
              <a:rPr sz="1800" b="1" dirty="0">
                <a:solidFill>
                  <a:srgbClr val="CD9146"/>
                </a:solidFill>
                <a:latin typeface="Arial"/>
                <a:cs typeface="Arial"/>
              </a:rPr>
              <a:t>ARE</a:t>
            </a:r>
            <a:r>
              <a:rPr sz="1800" b="1" spc="-4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30"/>
              </a:spcBef>
            </a:pPr>
            <a:endParaRPr sz="2150">
              <a:latin typeface="Arial"/>
              <a:cs typeface="Arial"/>
            </a:endParaRPr>
          </a:p>
          <a:p>
            <a:pPr marL="12700">
              <a:lnSpc>
                <a:spcPct val="100000"/>
              </a:lnSpc>
              <a:spcBef>
                <a:spcPts val="5"/>
              </a:spcBef>
            </a:pPr>
            <a:r>
              <a:rPr sz="1800" b="1" spc="-5" dirty="0">
                <a:solidFill>
                  <a:srgbClr val="585858"/>
                </a:solidFill>
                <a:latin typeface="Arial"/>
                <a:cs typeface="Arial"/>
              </a:rPr>
              <a:t>STANDARDIZED</a:t>
            </a:r>
            <a:r>
              <a:rPr sz="1800" b="1" spc="-15" dirty="0">
                <a:solidFill>
                  <a:srgbClr val="585858"/>
                </a:solidFill>
                <a:latin typeface="Arial"/>
                <a:cs typeface="Arial"/>
              </a:rPr>
              <a:t> </a:t>
            </a:r>
            <a:r>
              <a:rPr sz="1800" b="1" spc="-5" dirty="0">
                <a:solidFill>
                  <a:srgbClr val="585858"/>
                </a:solidFill>
                <a:latin typeface="Arial"/>
                <a:cs typeface="Arial"/>
              </a:rPr>
              <a:t>JOINT CURRICULUM</a:t>
            </a:r>
            <a:endParaRPr sz="1800">
              <a:latin typeface="Arial"/>
              <a:cs typeface="Arial"/>
            </a:endParaRPr>
          </a:p>
        </p:txBody>
      </p:sp>
      <p:grpSp>
        <p:nvGrpSpPr>
          <p:cNvPr id="22" name="object 22"/>
          <p:cNvGrpSpPr/>
          <p:nvPr/>
        </p:nvGrpSpPr>
        <p:grpSpPr>
          <a:xfrm>
            <a:off x="3838955" y="2381250"/>
            <a:ext cx="4481830" cy="2997835"/>
            <a:chOff x="3838955" y="2381250"/>
            <a:chExt cx="4481830" cy="2997835"/>
          </a:xfrm>
        </p:grpSpPr>
        <p:sp>
          <p:nvSpPr>
            <p:cNvPr id="23" name="object 23"/>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4" name="object 24"/>
            <p:cNvPicPr/>
            <p:nvPr/>
          </p:nvPicPr>
          <p:blipFill>
            <a:blip r:embed="rId6" cstate="print"/>
            <a:stretch>
              <a:fillRect/>
            </a:stretch>
          </p:blipFill>
          <p:spPr>
            <a:xfrm>
              <a:off x="3838955" y="2403348"/>
              <a:ext cx="1546859" cy="2367533"/>
            </a:xfrm>
            <a:prstGeom prst="rect">
              <a:avLst/>
            </a:prstGeom>
          </p:spPr>
        </p:pic>
        <p:pic>
          <p:nvPicPr>
            <p:cNvPr id="25" name="object 25"/>
            <p:cNvPicPr/>
            <p:nvPr/>
          </p:nvPicPr>
          <p:blipFill>
            <a:blip r:embed="rId7" cstate="print"/>
            <a:stretch>
              <a:fillRect/>
            </a:stretch>
          </p:blipFill>
          <p:spPr>
            <a:xfrm>
              <a:off x="5559551" y="2381250"/>
              <a:ext cx="1568195" cy="2399537"/>
            </a:xfrm>
            <a:prstGeom prst="rect">
              <a:avLst/>
            </a:prstGeom>
          </p:spPr>
        </p:pic>
      </p:grpSp>
      <p:sp>
        <p:nvSpPr>
          <p:cNvPr id="27" name="object 27"/>
          <p:cNvSpPr txBox="1"/>
          <p:nvPr/>
        </p:nvSpPr>
        <p:spPr>
          <a:xfrm>
            <a:off x="11698970" y="6554038"/>
            <a:ext cx="227965" cy="213995"/>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1200" dirty="0">
                <a:latin typeface="Arial MT"/>
                <a:cs typeface="Arial MT"/>
              </a:rPr>
              <a:t>2</a:t>
            </a:fld>
            <a:endParaRPr sz="1200">
              <a:latin typeface="Arial MT"/>
              <a:cs typeface="Arial MT"/>
            </a:endParaRPr>
          </a:p>
        </p:txBody>
      </p:sp>
      <p:sp>
        <p:nvSpPr>
          <p:cNvPr id="28" name="object 28"/>
          <p:cNvSpPr txBox="1"/>
          <p:nvPr/>
        </p:nvSpPr>
        <p:spPr>
          <a:xfrm>
            <a:off x="9408654"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#TCCC-CPP-PPT-21</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sz="half" idx="2"/>
          </p:nvPr>
        </p:nvSpPr>
        <p:spPr>
          <a:prstGeom prst="rect">
            <a:avLst/>
          </a:prstGeom>
        </p:spPr>
        <p:txBody>
          <a:bodyPr vert="horz" wrap="square" lIns="0" tIns="158750" rIns="0" bIns="0" rtlCol="0">
            <a:spAutoFit/>
          </a:bodyPr>
          <a:lstStyle/>
          <a:p>
            <a:pPr marL="12700">
              <a:lnSpc>
                <a:spcPct val="100000"/>
              </a:lnSpc>
              <a:spcBef>
                <a:spcPts val="1250"/>
              </a:spcBef>
            </a:pPr>
            <a:r>
              <a:rPr spc="-5" dirty="0"/>
              <a:t>Knowledge</a:t>
            </a:r>
            <a:r>
              <a:rPr spc="-15" dirty="0"/>
              <a:t> </a:t>
            </a:r>
            <a:r>
              <a:rPr spc="-40" dirty="0"/>
              <a:t>Topics</a:t>
            </a:r>
          </a:p>
          <a:p>
            <a:pPr marL="241300" marR="309245">
              <a:lnSpc>
                <a:spcPct val="100000"/>
              </a:lnSpc>
              <a:spcBef>
                <a:spcPts val="820"/>
              </a:spcBef>
            </a:pPr>
            <a:r>
              <a:rPr sz="2000" b="0" spc="-5" dirty="0">
                <a:latin typeface="Arial MT"/>
                <a:cs typeface="Arial MT"/>
              </a:rPr>
              <a:t>Importance of and techniques for the </a:t>
            </a:r>
            <a:r>
              <a:rPr sz="2000" b="0" dirty="0">
                <a:latin typeface="Arial MT"/>
                <a:cs typeface="Arial MT"/>
              </a:rPr>
              <a:t> </a:t>
            </a:r>
            <a:r>
              <a:rPr sz="2000" b="0" spc="-5" dirty="0">
                <a:latin typeface="Arial MT"/>
                <a:cs typeface="Arial MT"/>
              </a:rPr>
              <a:t>communication of casualty information </a:t>
            </a:r>
            <a:r>
              <a:rPr sz="2000" b="0" dirty="0">
                <a:latin typeface="Arial MT"/>
                <a:cs typeface="Arial MT"/>
              </a:rPr>
              <a:t> </a:t>
            </a:r>
            <a:r>
              <a:rPr sz="2000" b="0" spc="-5" dirty="0">
                <a:latin typeface="Arial MT"/>
                <a:cs typeface="Arial MT"/>
              </a:rPr>
              <a:t>with evacuation assets and/or receiving </a:t>
            </a:r>
            <a:r>
              <a:rPr sz="2000" b="0" spc="-545" dirty="0">
                <a:latin typeface="Arial MT"/>
                <a:cs typeface="Arial MT"/>
              </a:rPr>
              <a:t> </a:t>
            </a:r>
            <a:r>
              <a:rPr sz="2000" b="0" spc="-5" dirty="0">
                <a:latin typeface="Arial MT"/>
                <a:cs typeface="Arial MT"/>
              </a:rPr>
              <a:t>facilities</a:t>
            </a:r>
            <a:endParaRPr sz="2000">
              <a:latin typeface="Arial MT"/>
              <a:cs typeface="Arial MT"/>
            </a:endParaRPr>
          </a:p>
          <a:p>
            <a:pPr marL="241300" marR="5080">
              <a:lnSpc>
                <a:spcPct val="100000"/>
              </a:lnSpc>
              <a:spcBef>
                <a:spcPts val="800"/>
              </a:spcBef>
            </a:pPr>
            <a:r>
              <a:rPr sz="2000" b="0" spc="-5" dirty="0">
                <a:latin typeface="Arial MT"/>
                <a:cs typeface="Arial MT"/>
              </a:rPr>
              <a:t>Information requirements and format of an </a:t>
            </a:r>
            <a:r>
              <a:rPr sz="2000" b="0" spc="-545" dirty="0">
                <a:latin typeface="Arial MT"/>
                <a:cs typeface="Arial MT"/>
              </a:rPr>
              <a:t> </a:t>
            </a:r>
            <a:r>
              <a:rPr sz="2000" b="0" spc="-5" dirty="0">
                <a:latin typeface="Arial MT"/>
                <a:cs typeface="Arial MT"/>
              </a:rPr>
              <a:t>evacuation requests</a:t>
            </a:r>
            <a:endParaRPr sz="2000">
              <a:latin typeface="Arial MT"/>
              <a:cs typeface="Arial MT"/>
            </a:endParaRPr>
          </a:p>
          <a:p>
            <a:pPr marL="241300" marR="193675">
              <a:lnSpc>
                <a:spcPct val="100000"/>
              </a:lnSpc>
              <a:spcBef>
                <a:spcPts val="800"/>
              </a:spcBef>
            </a:pPr>
            <a:r>
              <a:rPr sz="2000" b="0" spc="-10" dirty="0">
                <a:latin typeface="Arial MT"/>
                <a:cs typeface="Arial MT"/>
              </a:rPr>
              <a:t>Recommend</a:t>
            </a:r>
            <a:r>
              <a:rPr sz="2000" b="0" spc="10" dirty="0">
                <a:latin typeface="Arial MT"/>
                <a:cs typeface="Arial MT"/>
              </a:rPr>
              <a:t> </a:t>
            </a:r>
            <a:r>
              <a:rPr sz="2000" b="0" spc="-5" dirty="0">
                <a:latin typeface="Arial MT"/>
                <a:cs typeface="Arial MT"/>
              </a:rPr>
              <a:t>evacuation prioritization</a:t>
            </a:r>
            <a:r>
              <a:rPr sz="2000" b="0" spc="5" dirty="0">
                <a:latin typeface="Arial MT"/>
                <a:cs typeface="Arial MT"/>
              </a:rPr>
              <a:t> </a:t>
            </a:r>
            <a:r>
              <a:rPr sz="2000" b="0" spc="-5" dirty="0">
                <a:latin typeface="Arial MT"/>
                <a:cs typeface="Arial MT"/>
              </a:rPr>
              <a:t>for </a:t>
            </a:r>
            <a:r>
              <a:rPr sz="2000" b="0" spc="-540" dirty="0">
                <a:latin typeface="Arial MT"/>
                <a:cs typeface="Arial MT"/>
              </a:rPr>
              <a:t> </a:t>
            </a:r>
            <a:r>
              <a:rPr sz="2000" b="0" spc="-5" dirty="0">
                <a:latin typeface="Arial MT"/>
                <a:cs typeface="Arial MT"/>
              </a:rPr>
              <a:t>combat</a:t>
            </a:r>
            <a:r>
              <a:rPr sz="2000" b="0" spc="-15" dirty="0">
                <a:latin typeface="Arial MT"/>
                <a:cs typeface="Arial MT"/>
              </a:rPr>
              <a:t> </a:t>
            </a:r>
            <a:r>
              <a:rPr sz="2000" b="0" spc="-5" dirty="0">
                <a:latin typeface="Arial MT"/>
                <a:cs typeface="Arial MT"/>
              </a:rPr>
              <a:t>casualties</a:t>
            </a:r>
            <a:endParaRPr sz="2000">
              <a:latin typeface="Arial MT"/>
              <a:cs typeface="Arial MT"/>
            </a:endParaRPr>
          </a:p>
          <a:p>
            <a:pPr marL="241300" marR="16510">
              <a:lnSpc>
                <a:spcPct val="100000"/>
              </a:lnSpc>
              <a:spcBef>
                <a:spcPts val="800"/>
              </a:spcBef>
            </a:pPr>
            <a:r>
              <a:rPr sz="2000" b="0" spc="-5" dirty="0">
                <a:latin typeface="Arial MT"/>
                <a:cs typeface="Arial MT"/>
              </a:rPr>
              <a:t>Methods of casualty reporting in the </a:t>
            </a:r>
            <a:r>
              <a:rPr sz="2000" b="0" dirty="0">
                <a:latin typeface="Arial MT"/>
                <a:cs typeface="Arial MT"/>
              </a:rPr>
              <a:t> </a:t>
            </a:r>
            <a:r>
              <a:rPr sz="2000" b="0" spc="-5" dirty="0">
                <a:latin typeface="Arial MT"/>
                <a:cs typeface="Arial MT"/>
              </a:rPr>
              <a:t>tactical setting for command &amp; control </a:t>
            </a:r>
            <a:r>
              <a:rPr sz="2000" b="0" spc="-10" dirty="0">
                <a:latin typeface="Arial MT"/>
                <a:cs typeface="Arial MT"/>
              </a:rPr>
              <a:t>and </a:t>
            </a:r>
            <a:r>
              <a:rPr sz="2000" b="0" spc="-545" dirty="0">
                <a:latin typeface="Arial MT"/>
                <a:cs typeface="Arial MT"/>
              </a:rPr>
              <a:t> </a:t>
            </a:r>
            <a:r>
              <a:rPr sz="2000" b="0" spc="-5" dirty="0">
                <a:latin typeface="Arial MT"/>
                <a:cs typeface="Arial MT"/>
              </a:rPr>
              <a:t>medical</a:t>
            </a:r>
            <a:r>
              <a:rPr sz="2000" b="0" spc="5" dirty="0">
                <a:latin typeface="Arial MT"/>
                <a:cs typeface="Arial MT"/>
              </a:rPr>
              <a:t> </a:t>
            </a:r>
            <a:r>
              <a:rPr sz="2000" b="0" spc="-10" dirty="0">
                <a:latin typeface="Arial MT"/>
                <a:cs typeface="Arial MT"/>
              </a:rPr>
              <a:t>management</a:t>
            </a:r>
            <a:endParaRPr sz="2000">
              <a:latin typeface="Arial MT"/>
              <a:cs typeface="Arial MT"/>
            </a:endParaRPr>
          </a:p>
        </p:txBody>
      </p:sp>
      <p:sp>
        <p:nvSpPr>
          <p:cNvPr id="5" name="object 5"/>
          <p:cNvSpPr txBox="1"/>
          <p:nvPr/>
        </p:nvSpPr>
        <p:spPr>
          <a:xfrm>
            <a:off x="6759541" y="1428258"/>
            <a:ext cx="4514215" cy="1616710"/>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Skills</a:t>
            </a:r>
            <a:r>
              <a:rPr sz="2800" b="1" spc="-30" dirty="0">
                <a:latin typeface="Arial"/>
                <a:cs typeface="Arial"/>
              </a:rPr>
              <a:t> </a:t>
            </a:r>
            <a:r>
              <a:rPr sz="2800" b="1" spc="-5" dirty="0">
                <a:latin typeface="Arial"/>
                <a:cs typeface="Arial"/>
              </a:rPr>
              <a:t>and</a:t>
            </a:r>
            <a:r>
              <a:rPr sz="2800" b="1" spc="-120" dirty="0">
                <a:latin typeface="Arial"/>
                <a:cs typeface="Arial"/>
              </a:rPr>
              <a:t> </a:t>
            </a:r>
            <a:r>
              <a:rPr sz="2800" b="1" spc="-5" dirty="0">
                <a:latin typeface="Arial"/>
                <a:cs typeface="Arial"/>
              </a:rPr>
              <a:t>Abilities</a:t>
            </a:r>
            <a:endParaRPr sz="2800">
              <a:latin typeface="Arial"/>
              <a:cs typeface="Arial"/>
            </a:endParaRPr>
          </a:p>
          <a:p>
            <a:pPr marL="241300" marR="5080">
              <a:lnSpc>
                <a:spcPct val="100000"/>
              </a:lnSpc>
              <a:spcBef>
                <a:spcPts val="820"/>
              </a:spcBef>
            </a:pPr>
            <a:r>
              <a:rPr sz="2000" spc="-5" dirty="0">
                <a:latin typeface="Arial MT"/>
                <a:cs typeface="Arial MT"/>
              </a:rPr>
              <a:t>Communication of evacuation request </a:t>
            </a:r>
            <a:r>
              <a:rPr sz="2000" spc="-545" dirty="0">
                <a:latin typeface="Arial MT"/>
                <a:cs typeface="Arial MT"/>
              </a:rPr>
              <a:t> </a:t>
            </a:r>
            <a:r>
              <a:rPr sz="2000" spc="-5" dirty="0">
                <a:latin typeface="Arial MT"/>
                <a:cs typeface="Arial MT"/>
              </a:rPr>
              <a:t>information and modified medical </a:t>
            </a:r>
            <a:r>
              <a:rPr sz="2000" dirty="0">
                <a:latin typeface="Arial MT"/>
                <a:cs typeface="Arial MT"/>
              </a:rPr>
              <a:t> </a:t>
            </a:r>
            <a:r>
              <a:rPr sz="2000" spc="-5" dirty="0">
                <a:latin typeface="Arial MT"/>
                <a:cs typeface="Arial MT"/>
              </a:rPr>
              <a:t>information</a:t>
            </a:r>
            <a:r>
              <a:rPr sz="2000" spc="-10" dirty="0">
                <a:latin typeface="Arial MT"/>
                <a:cs typeface="Arial MT"/>
              </a:rPr>
              <a:t> </a:t>
            </a:r>
            <a:r>
              <a:rPr sz="2000" spc="-5" dirty="0">
                <a:latin typeface="Arial MT"/>
                <a:cs typeface="Arial MT"/>
              </a:rPr>
              <a:t>report</a:t>
            </a:r>
            <a:r>
              <a:rPr sz="2000" spc="-20" dirty="0">
                <a:latin typeface="Arial MT"/>
                <a:cs typeface="Arial MT"/>
              </a:rPr>
              <a:t> </a:t>
            </a:r>
            <a:r>
              <a:rPr sz="2000" spc="-5" dirty="0">
                <a:latin typeface="Arial MT"/>
                <a:cs typeface="Arial MT"/>
              </a:rPr>
              <a:t>requirements</a:t>
            </a:r>
            <a:endParaRPr sz="2000">
              <a:latin typeface="Arial MT"/>
              <a:cs typeface="Arial MT"/>
            </a:endParaRPr>
          </a:p>
        </p:txBody>
      </p:sp>
      <p:sp>
        <p:nvSpPr>
          <p:cNvPr id="6" name="object 6"/>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SUMMARY</a:t>
            </a:r>
            <a:endParaRPr sz="3600"/>
          </a:p>
        </p:txBody>
      </p:sp>
      <p:sp>
        <p:nvSpPr>
          <p:cNvPr id="7" name="object 7"/>
          <p:cNvSpPr/>
          <p:nvPr/>
        </p:nvSpPr>
        <p:spPr>
          <a:xfrm>
            <a:off x="6803897" y="2148839"/>
            <a:ext cx="114300" cy="868680"/>
          </a:xfrm>
          <a:custGeom>
            <a:avLst/>
            <a:gdLst/>
            <a:ahLst/>
            <a:cxnLst/>
            <a:rect l="l" t="t" r="r" b="b"/>
            <a:pathLst>
              <a:path w="114300" h="868680">
                <a:moveTo>
                  <a:pt x="0" y="868679"/>
                </a:moveTo>
                <a:lnTo>
                  <a:pt x="114300" y="868679"/>
                </a:lnTo>
                <a:lnTo>
                  <a:pt x="114300" y="0"/>
                </a:lnTo>
                <a:lnTo>
                  <a:pt x="0" y="0"/>
                </a:lnTo>
                <a:lnTo>
                  <a:pt x="0" y="868679"/>
                </a:lnTo>
                <a:close/>
              </a:path>
            </a:pathLst>
          </a:custGeom>
          <a:solidFill>
            <a:srgbClr val="BB8542"/>
          </a:solidFill>
        </p:spPr>
        <p:txBody>
          <a:bodyPr wrap="square" lIns="0" tIns="0" rIns="0" bIns="0" rtlCol="0"/>
          <a:lstStyle/>
          <a:p>
            <a:endParaRPr/>
          </a:p>
        </p:txBody>
      </p:sp>
      <p:sp>
        <p:nvSpPr>
          <p:cNvPr id="8" name="object 8"/>
          <p:cNvSpPr/>
          <p:nvPr/>
        </p:nvSpPr>
        <p:spPr>
          <a:xfrm>
            <a:off x="774954" y="4889753"/>
            <a:ext cx="114300" cy="822960"/>
          </a:xfrm>
          <a:custGeom>
            <a:avLst/>
            <a:gdLst/>
            <a:ahLst/>
            <a:cxnLst/>
            <a:rect l="l" t="t" r="r" b="b"/>
            <a:pathLst>
              <a:path w="114300" h="822960">
                <a:moveTo>
                  <a:pt x="0" y="822960"/>
                </a:moveTo>
                <a:lnTo>
                  <a:pt x="114300" y="822960"/>
                </a:lnTo>
                <a:lnTo>
                  <a:pt x="114300" y="0"/>
                </a:lnTo>
                <a:lnTo>
                  <a:pt x="0" y="0"/>
                </a:lnTo>
                <a:lnTo>
                  <a:pt x="0" y="822960"/>
                </a:lnTo>
                <a:close/>
              </a:path>
            </a:pathLst>
          </a:custGeom>
          <a:solidFill>
            <a:srgbClr val="BB8542"/>
          </a:solidFill>
        </p:spPr>
        <p:txBody>
          <a:bodyPr wrap="square" lIns="0" tIns="0" rIns="0" bIns="0" rtlCol="0"/>
          <a:lstStyle/>
          <a:p>
            <a:endParaRPr/>
          </a:p>
        </p:txBody>
      </p:sp>
      <p:sp>
        <p:nvSpPr>
          <p:cNvPr id="9" name="object 9"/>
          <p:cNvSpPr/>
          <p:nvPr/>
        </p:nvSpPr>
        <p:spPr>
          <a:xfrm>
            <a:off x="774954" y="4201667"/>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0" name="object 10"/>
          <p:cNvSpPr/>
          <p:nvPr/>
        </p:nvSpPr>
        <p:spPr>
          <a:xfrm>
            <a:off x="774954" y="3510534"/>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1" name="object 11"/>
          <p:cNvSpPr/>
          <p:nvPr/>
        </p:nvSpPr>
        <p:spPr>
          <a:xfrm>
            <a:off x="774954" y="2228850"/>
            <a:ext cx="114300" cy="1097280"/>
          </a:xfrm>
          <a:custGeom>
            <a:avLst/>
            <a:gdLst/>
            <a:ahLst/>
            <a:cxnLst/>
            <a:rect l="l" t="t" r="r" b="b"/>
            <a:pathLst>
              <a:path w="114300" h="1097279">
                <a:moveTo>
                  <a:pt x="0" y="1097279"/>
                </a:moveTo>
                <a:lnTo>
                  <a:pt x="114300" y="1097279"/>
                </a:lnTo>
                <a:lnTo>
                  <a:pt x="114300" y="0"/>
                </a:lnTo>
                <a:lnTo>
                  <a:pt x="0" y="0"/>
                </a:lnTo>
                <a:lnTo>
                  <a:pt x="0" y="1097279"/>
                </a:lnTo>
                <a:close/>
              </a:path>
            </a:pathLst>
          </a:custGeom>
          <a:solidFill>
            <a:srgbClr val="BB8542"/>
          </a:solidFill>
        </p:spPr>
        <p:txBody>
          <a:bodyPr wrap="square" lIns="0" tIns="0" rIns="0" bIns="0" rtlCol="0"/>
          <a:lstStyle/>
          <a:p>
            <a:endParaRPr/>
          </a:p>
        </p:txBody>
      </p:sp>
      <p:sp>
        <p:nvSpPr>
          <p:cNvPr id="13" name="object 13"/>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21</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45" dirty="0">
                <a:solidFill>
                  <a:srgbClr val="A0A6AA"/>
                </a:solidFill>
                <a:latin typeface="Arial"/>
                <a:cs typeface="Arial"/>
              </a:rPr>
              <a:t> </a:t>
            </a:r>
            <a:r>
              <a:rPr sz="2000" b="1" spc="-5" dirty="0">
                <a:solidFill>
                  <a:srgbClr val="A0A6AA"/>
                </a:solidFill>
                <a:latin typeface="Arial"/>
                <a:cs typeface="Arial"/>
              </a:rPr>
              <a:t>21:</a:t>
            </a:r>
            <a:r>
              <a:rPr sz="2000" b="1" spc="-50" dirty="0">
                <a:solidFill>
                  <a:srgbClr val="A0A6AA"/>
                </a:solidFill>
                <a:latin typeface="Arial"/>
                <a:cs typeface="Arial"/>
              </a:rPr>
              <a:t> </a:t>
            </a:r>
            <a:r>
              <a:rPr sz="2000" b="1" spc="-5" dirty="0">
                <a:solidFill>
                  <a:srgbClr val="A0A6AA"/>
                </a:solidFill>
                <a:latin typeface="Arial"/>
                <a:cs typeface="Arial"/>
              </a:rPr>
              <a:t>Communication</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3645979" y="787443"/>
            <a:ext cx="497967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CHECK</a:t>
            </a:r>
            <a:r>
              <a:rPr sz="3600" spc="-40" dirty="0">
                <a:solidFill>
                  <a:srgbClr val="FFFFFF"/>
                </a:solidFill>
              </a:rPr>
              <a:t> </a:t>
            </a:r>
            <a:r>
              <a:rPr sz="3600" dirty="0">
                <a:solidFill>
                  <a:srgbClr val="FFFFFF"/>
                </a:solidFill>
              </a:rPr>
              <a:t>ON</a:t>
            </a:r>
            <a:r>
              <a:rPr sz="3600" spc="-45" dirty="0">
                <a:solidFill>
                  <a:srgbClr val="FFFFFF"/>
                </a:solidFill>
              </a:rPr>
              <a:t> </a:t>
            </a:r>
            <a:r>
              <a:rPr sz="3600" dirty="0">
                <a:solidFill>
                  <a:srgbClr val="FFFFFF"/>
                </a:solidFill>
              </a:rPr>
              <a:t>LEARNING</a:t>
            </a:r>
            <a:endParaRPr sz="3600"/>
          </a:p>
        </p:txBody>
      </p:sp>
      <p:sp>
        <p:nvSpPr>
          <p:cNvPr id="6" name="object 6"/>
          <p:cNvSpPr txBox="1"/>
          <p:nvPr/>
        </p:nvSpPr>
        <p:spPr>
          <a:xfrm>
            <a:off x="2345639" y="1948465"/>
            <a:ext cx="8422005" cy="4049395"/>
          </a:xfrm>
          <a:prstGeom prst="rect">
            <a:avLst/>
          </a:prstGeom>
        </p:spPr>
        <p:txBody>
          <a:bodyPr vert="horz" wrap="square" lIns="0" tIns="12700" rIns="0" bIns="0" rtlCol="0">
            <a:spAutoFit/>
          </a:bodyPr>
          <a:lstStyle/>
          <a:p>
            <a:pPr marL="12700" marR="5080">
              <a:lnSpc>
                <a:spcPct val="100000"/>
              </a:lnSpc>
              <a:spcBef>
                <a:spcPts val="100"/>
              </a:spcBef>
            </a:pPr>
            <a:r>
              <a:rPr sz="2800" dirty="0">
                <a:solidFill>
                  <a:srgbClr val="FFFFFF"/>
                </a:solidFill>
                <a:latin typeface="Arial MT"/>
                <a:cs typeface="Arial MT"/>
              </a:rPr>
              <a:t>Who should a </a:t>
            </a:r>
            <a:r>
              <a:rPr sz="2800" spc="-5" dirty="0">
                <a:solidFill>
                  <a:srgbClr val="FFFFFF"/>
                </a:solidFill>
                <a:latin typeface="Arial MT"/>
                <a:cs typeface="Arial MT"/>
              </a:rPr>
              <a:t>Combat </a:t>
            </a:r>
            <a:r>
              <a:rPr sz="2800" dirty="0">
                <a:solidFill>
                  <a:srgbClr val="FFFFFF"/>
                </a:solidFill>
                <a:latin typeface="Arial MT"/>
                <a:cs typeface="Arial MT"/>
              </a:rPr>
              <a:t>Medic/Corpsman and/or a </a:t>
            </a:r>
            <a:r>
              <a:rPr sz="2800" spc="5" dirty="0">
                <a:solidFill>
                  <a:srgbClr val="FFFFFF"/>
                </a:solidFill>
                <a:latin typeface="Arial MT"/>
                <a:cs typeface="Arial MT"/>
              </a:rPr>
              <a:t> </a:t>
            </a:r>
            <a:r>
              <a:rPr sz="2800" spc="-5" dirty="0">
                <a:solidFill>
                  <a:srgbClr val="FFFFFF"/>
                </a:solidFill>
                <a:latin typeface="Arial MT"/>
                <a:cs typeface="Arial MT"/>
              </a:rPr>
              <a:t>Combat </a:t>
            </a:r>
            <a:r>
              <a:rPr sz="2800" dirty="0">
                <a:solidFill>
                  <a:srgbClr val="FFFFFF"/>
                </a:solidFill>
                <a:latin typeface="Arial MT"/>
                <a:cs typeface="Arial MT"/>
              </a:rPr>
              <a:t>Paramedic/Provider communicate </a:t>
            </a:r>
            <a:r>
              <a:rPr sz="2800" spc="-5" dirty="0">
                <a:solidFill>
                  <a:srgbClr val="FFFFFF"/>
                </a:solidFill>
                <a:latin typeface="Arial MT"/>
                <a:cs typeface="Arial MT"/>
              </a:rPr>
              <a:t>with </a:t>
            </a:r>
            <a:r>
              <a:rPr sz="2800" dirty="0">
                <a:solidFill>
                  <a:srgbClr val="FFFFFF"/>
                </a:solidFill>
                <a:latin typeface="Arial MT"/>
                <a:cs typeface="Arial MT"/>
              </a:rPr>
              <a:t>in the </a:t>
            </a:r>
            <a:r>
              <a:rPr sz="2800" spc="-765" dirty="0">
                <a:solidFill>
                  <a:srgbClr val="FFFFFF"/>
                </a:solidFill>
                <a:latin typeface="Arial MT"/>
                <a:cs typeface="Arial MT"/>
              </a:rPr>
              <a:t> </a:t>
            </a:r>
            <a:r>
              <a:rPr sz="2800" dirty="0">
                <a:solidFill>
                  <a:srgbClr val="FFFFFF"/>
                </a:solidFill>
                <a:latin typeface="Arial MT"/>
                <a:cs typeface="Arial MT"/>
              </a:rPr>
              <a:t>Tactical</a:t>
            </a:r>
            <a:r>
              <a:rPr sz="2800" spc="-10" dirty="0">
                <a:solidFill>
                  <a:srgbClr val="FFFFFF"/>
                </a:solidFill>
                <a:latin typeface="Arial MT"/>
                <a:cs typeface="Arial MT"/>
              </a:rPr>
              <a:t> </a:t>
            </a:r>
            <a:r>
              <a:rPr sz="2800" spc="-5" dirty="0">
                <a:solidFill>
                  <a:srgbClr val="FFFFFF"/>
                </a:solidFill>
                <a:latin typeface="Arial MT"/>
                <a:cs typeface="Arial MT"/>
              </a:rPr>
              <a:t>Field</a:t>
            </a:r>
            <a:r>
              <a:rPr sz="2800" dirty="0">
                <a:solidFill>
                  <a:srgbClr val="FFFFFF"/>
                </a:solidFill>
                <a:latin typeface="Arial MT"/>
                <a:cs typeface="Arial MT"/>
              </a:rPr>
              <a:t> </a:t>
            </a:r>
            <a:r>
              <a:rPr sz="2800" spc="-5" dirty="0">
                <a:solidFill>
                  <a:srgbClr val="FFFFFF"/>
                </a:solidFill>
                <a:latin typeface="Arial MT"/>
                <a:cs typeface="Arial MT"/>
              </a:rPr>
              <a:t>Care</a:t>
            </a:r>
            <a:r>
              <a:rPr sz="2800" spc="10" dirty="0">
                <a:solidFill>
                  <a:srgbClr val="FFFFFF"/>
                </a:solidFill>
                <a:latin typeface="Arial MT"/>
                <a:cs typeface="Arial MT"/>
              </a:rPr>
              <a:t> </a:t>
            </a:r>
            <a:r>
              <a:rPr sz="2800" dirty="0">
                <a:solidFill>
                  <a:srgbClr val="FFFFFF"/>
                </a:solidFill>
                <a:latin typeface="Arial MT"/>
                <a:cs typeface="Arial MT"/>
              </a:rPr>
              <a:t>phase of</a:t>
            </a:r>
            <a:r>
              <a:rPr sz="2800" spc="-10" dirty="0">
                <a:solidFill>
                  <a:srgbClr val="FFFFFF"/>
                </a:solidFill>
                <a:latin typeface="Arial MT"/>
                <a:cs typeface="Arial MT"/>
              </a:rPr>
              <a:t> </a:t>
            </a:r>
            <a:r>
              <a:rPr sz="2800" dirty="0">
                <a:solidFill>
                  <a:srgbClr val="FFFFFF"/>
                </a:solidFill>
                <a:latin typeface="Arial MT"/>
                <a:cs typeface="Arial MT"/>
              </a:rPr>
              <a:t>care?</a:t>
            </a:r>
            <a:endParaRPr sz="2800">
              <a:latin typeface="Arial MT"/>
              <a:cs typeface="Arial MT"/>
            </a:endParaRPr>
          </a:p>
          <a:p>
            <a:pPr marL="12700" marR="292100">
              <a:lnSpc>
                <a:spcPct val="100000"/>
              </a:lnSpc>
              <a:spcBef>
                <a:spcPts val="1595"/>
              </a:spcBef>
            </a:pPr>
            <a:r>
              <a:rPr sz="2800" dirty="0">
                <a:solidFill>
                  <a:srgbClr val="FFFFFF"/>
                </a:solidFill>
                <a:latin typeface="Arial MT"/>
                <a:cs typeface="Arial MT"/>
              </a:rPr>
              <a:t>Which lines of a </a:t>
            </a:r>
            <a:r>
              <a:rPr sz="2800" spc="-5" dirty="0">
                <a:solidFill>
                  <a:srgbClr val="FFFFFF"/>
                </a:solidFill>
                <a:latin typeface="Arial MT"/>
                <a:cs typeface="Arial MT"/>
              </a:rPr>
              <a:t>MEDEVAC must </a:t>
            </a:r>
            <a:r>
              <a:rPr sz="2800" dirty="0">
                <a:solidFill>
                  <a:srgbClr val="FFFFFF"/>
                </a:solidFill>
                <a:latin typeface="Arial MT"/>
                <a:cs typeface="Arial MT"/>
              </a:rPr>
              <a:t>be transmitted for </a:t>
            </a:r>
            <a:r>
              <a:rPr sz="2800" spc="-765" dirty="0">
                <a:solidFill>
                  <a:srgbClr val="FFFFFF"/>
                </a:solidFill>
                <a:latin typeface="Arial MT"/>
                <a:cs typeface="Arial MT"/>
              </a:rPr>
              <a:t> </a:t>
            </a:r>
            <a:r>
              <a:rPr sz="2800" dirty="0">
                <a:solidFill>
                  <a:srgbClr val="FFFFFF"/>
                </a:solidFill>
                <a:latin typeface="Arial MT"/>
                <a:cs typeface="Arial MT"/>
              </a:rPr>
              <a:t>an</a:t>
            </a:r>
            <a:r>
              <a:rPr sz="2800" spc="-5" dirty="0">
                <a:solidFill>
                  <a:srgbClr val="FFFFFF"/>
                </a:solidFill>
                <a:latin typeface="Arial MT"/>
                <a:cs typeface="Arial MT"/>
              </a:rPr>
              <a:t> </a:t>
            </a:r>
            <a:r>
              <a:rPr sz="2800" dirty="0">
                <a:solidFill>
                  <a:srgbClr val="FFFFFF"/>
                </a:solidFill>
                <a:latin typeface="Arial MT"/>
                <a:cs typeface="Arial MT"/>
              </a:rPr>
              <a:t>asset</a:t>
            </a:r>
            <a:r>
              <a:rPr sz="2800" spc="-10" dirty="0">
                <a:solidFill>
                  <a:srgbClr val="FFFFFF"/>
                </a:solidFill>
                <a:latin typeface="Arial MT"/>
                <a:cs typeface="Arial MT"/>
              </a:rPr>
              <a:t> </a:t>
            </a:r>
            <a:r>
              <a:rPr sz="2800" dirty="0">
                <a:solidFill>
                  <a:srgbClr val="FFFFFF"/>
                </a:solidFill>
                <a:latin typeface="Arial MT"/>
                <a:cs typeface="Arial MT"/>
              </a:rPr>
              <a:t>to</a:t>
            </a:r>
            <a:r>
              <a:rPr sz="2800" spc="-10" dirty="0">
                <a:solidFill>
                  <a:srgbClr val="FFFFFF"/>
                </a:solidFill>
                <a:latin typeface="Arial MT"/>
                <a:cs typeface="Arial MT"/>
              </a:rPr>
              <a:t> </a:t>
            </a:r>
            <a:r>
              <a:rPr sz="2800" dirty="0">
                <a:solidFill>
                  <a:srgbClr val="FFFFFF"/>
                </a:solidFill>
                <a:latin typeface="Arial MT"/>
                <a:cs typeface="Arial MT"/>
              </a:rPr>
              <a:t>be launched?</a:t>
            </a:r>
            <a:endParaRPr sz="2800">
              <a:latin typeface="Arial MT"/>
              <a:cs typeface="Arial MT"/>
            </a:endParaRPr>
          </a:p>
          <a:p>
            <a:pPr marL="12700">
              <a:lnSpc>
                <a:spcPct val="100000"/>
              </a:lnSpc>
              <a:spcBef>
                <a:spcPts val="1605"/>
              </a:spcBef>
            </a:pPr>
            <a:r>
              <a:rPr sz="2800" dirty="0">
                <a:solidFill>
                  <a:srgbClr val="FFFFFF"/>
                </a:solidFill>
                <a:latin typeface="Arial MT"/>
                <a:cs typeface="Arial MT"/>
              </a:rPr>
              <a:t>What</a:t>
            </a:r>
            <a:r>
              <a:rPr sz="2800" spc="-20" dirty="0">
                <a:solidFill>
                  <a:srgbClr val="FFFFFF"/>
                </a:solidFill>
                <a:latin typeface="Arial MT"/>
                <a:cs typeface="Arial MT"/>
              </a:rPr>
              <a:t> </a:t>
            </a:r>
            <a:r>
              <a:rPr sz="2800" dirty="0">
                <a:solidFill>
                  <a:srgbClr val="FFFFFF"/>
                </a:solidFill>
                <a:latin typeface="Arial MT"/>
                <a:cs typeface="Arial MT"/>
              </a:rPr>
              <a:t>information</a:t>
            </a:r>
            <a:r>
              <a:rPr sz="2800" spc="-5" dirty="0">
                <a:solidFill>
                  <a:srgbClr val="FFFFFF"/>
                </a:solidFill>
                <a:latin typeface="Arial MT"/>
                <a:cs typeface="Arial MT"/>
              </a:rPr>
              <a:t> </a:t>
            </a:r>
            <a:r>
              <a:rPr sz="2800" dirty="0">
                <a:solidFill>
                  <a:srgbClr val="FFFFFF"/>
                </a:solidFill>
                <a:latin typeface="Arial MT"/>
                <a:cs typeface="Arial MT"/>
              </a:rPr>
              <a:t>does</a:t>
            </a:r>
            <a:r>
              <a:rPr sz="2800" spc="-10" dirty="0">
                <a:solidFill>
                  <a:srgbClr val="FFFFFF"/>
                </a:solidFill>
                <a:latin typeface="Arial MT"/>
                <a:cs typeface="Arial MT"/>
              </a:rPr>
              <a:t> </a:t>
            </a:r>
            <a:r>
              <a:rPr sz="2800" dirty="0">
                <a:solidFill>
                  <a:srgbClr val="FFFFFF"/>
                </a:solidFill>
                <a:latin typeface="Arial MT"/>
                <a:cs typeface="Arial MT"/>
              </a:rPr>
              <a:t>the</a:t>
            </a:r>
            <a:r>
              <a:rPr sz="2800" spc="-15" dirty="0">
                <a:solidFill>
                  <a:srgbClr val="FFFFFF"/>
                </a:solidFill>
                <a:latin typeface="Arial MT"/>
                <a:cs typeface="Arial MT"/>
              </a:rPr>
              <a:t> </a:t>
            </a:r>
            <a:r>
              <a:rPr sz="2800" spc="-5" dirty="0">
                <a:solidFill>
                  <a:srgbClr val="FFFFFF"/>
                </a:solidFill>
                <a:latin typeface="Arial MT"/>
                <a:cs typeface="Arial MT"/>
              </a:rPr>
              <a:t>MIST</a:t>
            </a:r>
            <a:r>
              <a:rPr sz="2800" spc="-15" dirty="0">
                <a:solidFill>
                  <a:srgbClr val="FFFFFF"/>
                </a:solidFill>
                <a:latin typeface="Arial MT"/>
                <a:cs typeface="Arial MT"/>
              </a:rPr>
              <a:t> </a:t>
            </a:r>
            <a:r>
              <a:rPr sz="2800" dirty="0">
                <a:solidFill>
                  <a:srgbClr val="FFFFFF"/>
                </a:solidFill>
                <a:latin typeface="Arial MT"/>
                <a:cs typeface="Arial MT"/>
              </a:rPr>
              <a:t>report</a:t>
            </a:r>
            <a:r>
              <a:rPr sz="2800" spc="-10" dirty="0">
                <a:solidFill>
                  <a:srgbClr val="FFFFFF"/>
                </a:solidFill>
                <a:latin typeface="Arial MT"/>
                <a:cs typeface="Arial MT"/>
              </a:rPr>
              <a:t> </a:t>
            </a:r>
            <a:r>
              <a:rPr sz="2800" dirty="0">
                <a:solidFill>
                  <a:srgbClr val="FFFFFF"/>
                </a:solidFill>
                <a:latin typeface="Arial MT"/>
                <a:cs typeface="Arial MT"/>
              </a:rPr>
              <a:t>contain?</a:t>
            </a:r>
            <a:endParaRPr sz="2800">
              <a:latin typeface="Arial MT"/>
              <a:cs typeface="Arial MT"/>
            </a:endParaRPr>
          </a:p>
          <a:p>
            <a:pPr marL="12700" marR="505459">
              <a:lnSpc>
                <a:spcPct val="100000"/>
              </a:lnSpc>
              <a:spcBef>
                <a:spcPts val="1600"/>
              </a:spcBef>
            </a:pPr>
            <a:r>
              <a:rPr sz="2800" spc="-5" dirty="0">
                <a:solidFill>
                  <a:srgbClr val="FFFFFF"/>
                </a:solidFill>
                <a:latin typeface="Arial MT"/>
                <a:cs typeface="Arial MT"/>
              </a:rPr>
              <a:t>True </a:t>
            </a:r>
            <a:r>
              <a:rPr sz="2800" dirty="0">
                <a:solidFill>
                  <a:srgbClr val="FFFFFF"/>
                </a:solidFill>
                <a:latin typeface="Arial MT"/>
                <a:cs typeface="Arial MT"/>
              </a:rPr>
              <a:t>or False? A combat casualty </a:t>
            </a:r>
            <a:r>
              <a:rPr sz="2800" spc="-5" dirty="0">
                <a:solidFill>
                  <a:srgbClr val="FFFFFF"/>
                </a:solidFill>
                <a:latin typeface="Arial MT"/>
                <a:cs typeface="Arial MT"/>
              </a:rPr>
              <a:t>with </a:t>
            </a:r>
            <a:r>
              <a:rPr sz="2800" dirty="0">
                <a:solidFill>
                  <a:srgbClr val="FFFFFF"/>
                </a:solidFill>
                <a:latin typeface="Arial MT"/>
                <a:cs typeface="Arial MT"/>
              </a:rPr>
              <a:t>25% </a:t>
            </a:r>
            <a:r>
              <a:rPr sz="2800" spc="-5" dirty="0">
                <a:solidFill>
                  <a:srgbClr val="FFFFFF"/>
                </a:solidFill>
                <a:latin typeface="Arial MT"/>
                <a:cs typeface="Arial MT"/>
              </a:rPr>
              <a:t>TBSA </a:t>
            </a:r>
            <a:r>
              <a:rPr sz="2800" spc="-765" dirty="0">
                <a:solidFill>
                  <a:srgbClr val="FFFFFF"/>
                </a:solidFill>
                <a:latin typeface="Arial MT"/>
                <a:cs typeface="Arial MT"/>
              </a:rPr>
              <a:t> </a:t>
            </a:r>
            <a:r>
              <a:rPr sz="2800" dirty="0">
                <a:solidFill>
                  <a:srgbClr val="FFFFFF"/>
                </a:solidFill>
                <a:latin typeface="Arial MT"/>
                <a:cs typeface="Arial MT"/>
              </a:rPr>
              <a:t>burns</a:t>
            </a:r>
            <a:r>
              <a:rPr sz="2800" spc="-5" dirty="0">
                <a:solidFill>
                  <a:srgbClr val="FFFFFF"/>
                </a:solidFill>
                <a:latin typeface="Arial MT"/>
                <a:cs typeface="Arial MT"/>
              </a:rPr>
              <a:t> </a:t>
            </a:r>
            <a:r>
              <a:rPr sz="2800" dirty="0">
                <a:solidFill>
                  <a:srgbClr val="FFFFFF"/>
                </a:solidFill>
                <a:latin typeface="Arial MT"/>
                <a:cs typeface="Arial MT"/>
              </a:rPr>
              <a:t>would</a:t>
            </a:r>
            <a:r>
              <a:rPr sz="2800" spc="5" dirty="0">
                <a:solidFill>
                  <a:srgbClr val="FFFFFF"/>
                </a:solidFill>
                <a:latin typeface="Arial MT"/>
                <a:cs typeface="Arial MT"/>
              </a:rPr>
              <a:t> </a:t>
            </a:r>
            <a:r>
              <a:rPr sz="2800" dirty="0">
                <a:solidFill>
                  <a:srgbClr val="FFFFFF"/>
                </a:solidFill>
                <a:latin typeface="Arial MT"/>
                <a:cs typeface="Arial MT"/>
              </a:rPr>
              <a:t>be evacuation</a:t>
            </a:r>
            <a:r>
              <a:rPr sz="2800" spc="-5" dirty="0">
                <a:solidFill>
                  <a:srgbClr val="FFFFFF"/>
                </a:solidFill>
                <a:latin typeface="Arial MT"/>
                <a:cs typeface="Arial MT"/>
              </a:rPr>
              <a:t> </a:t>
            </a:r>
            <a:r>
              <a:rPr sz="2800" dirty="0">
                <a:solidFill>
                  <a:srgbClr val="FFFFFF"/>
                </a:solidFill>
                <a:latin typeface="Arial MT"/>
                <a:cs typeface="Arial MT"/>
              </a:rPr>
              <a:t>category</a:t>
            </a:r>
            <a:r>
              <a:rPr sz="2800" spc="-10" dirty="0">
                <a:solidFill>
                  <a:srgbClr val="FFFFFF"/>
                </a:solidFill>
                <a:latin typeface="Arial MT"/>
                <a:cs typeface="Arial MT"/>
              </a:rPr>
              <a:t> </a:t>
            </a:r>
            <a:r>
              <a:rPr sz="2800" spc="-5" dirty="0">
                <a:solidFill>
                  <a:srgbClr val="FFFFFF"/>
                </a:solidFill>
                <a:latin typeface="Arial MT"/>
                <a:cs typeface="Arial MT"/>
              </a:rPr>
              <a:t>A?</a:t>
            </a:r>
            <a:endParaRPr sz="2800">
              <a:latin typeface="Arial MT"/>
              <a:cs typeface="Arial MT"/>
            </a:endParaRPr>
          </a:p>
        </p:txBody>
      </p:sp>
      <p:pic>
        <p:nvPicPr>
          <p:cNvPr id="7" name="object 7"/>
          <p:cNvPicPr/>
          <p:nvPr/>
        </p:nvPicPr>
        <p:blipFill>
          <a:blip r:embed="rId4" cstate="print"/>
          <a:stretch>
            <a:fillRect/>
          </a:stretch>
        </p:blipFill>
        <p:spPr>
          <a:xfrm>
            <a:off x="1463039" y="2017014"/>
            <a:ext cx="583691" cy="614171"/>
          </a:xfrm>
          <a:prstGeom prst="rect">
            <a:avLst/>
          </a:prstGeom>
        </p:spPr>
      </p:pic>
      <p:pic>
        <p:nvPicPr>
          <p:cNvPr id="8" name="object 8"/>
          <p:cNvPicPr/>
          <p:nvPr/>
        </p:nvPicPr>
        <p:blipFill>
          <a:blip r:embed="rId4" cstate="print"/>
          <a:stretch>
            <a:fillRect/>
          </a:stretch>
        </p:blipFill>
        <p:spPr>
          <a:xfrm>
            <a:off x="1463039" y="3532632"/>
            <a:ext cx="583691" cy="614171"/>
          </a:xfrm>
          <a:prstGeom prst="rect">
            <a:avLst/>
          </a:prstGeom>
        </p:spPr>
      </p:pic>
      <p:pic>
        <p:nvPicPr>
          <p:cNvPr id="9" name="object 9"/>
          <p:cNvPicPr/>
          <p:nvPr/>
        </p:nvPicPr>
        <p:blipFill>
          <a:blip r:embed="rId4" cstate="print"/>
          <a:stretch>
            <a:fillRect/>
          </a:stretch>
        </p:blipFill>
        <p:spPr>
          <a:xfrm>
            <a:off x="1463039" y="4434078"/>
            <a:ext cx="583691" cy="614171"/>
          </a:xfrm>
          <a:prstGeom prst="rect">
            <a:avLst/>
          </a:prstGeom>
        </p:spPr>
      </p:pic>
      <p:pic>
        <p:nvPicPr>
          <p:cNvPr id="10" name="object 10"/>
          <p:cNvPicPr/>
          <p:nvPr/>
        </p:nvPicPr>
        <p:blipFill>
          <a:blip r:embed="rId4" cstate="print"/>
          <a:stretch>
            <a:fillRect/>
          </a:stretch>
        </p:blipFill>
        <p:spPr>
          <a:xfrm>
            <a:off x="1463039" y="5278373"/>
            <a:ext cx="583691" cy="614171"/>
          </a:xfrm>
          <a:prstGeom prst="rect">
            <a:avLst/>
          </a:prstGeom>
        </p:spPr>
      </p:pic>
      <p:sp>
        <p:nvSpPr>
          <p:cNvPr id="12" name="object 12"/>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22</a:t>
            </a:r>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A0A6AA"/>
                </a:solidFill>
                <a:latin typeface="Arial"/>
                <a:cs typeface="Arial"/>
              </a:rPr>
              <a:t>Module</a:t>
            </a:r>
            <a:r>
              <a:rPr sz="2000" b="1" spc="-45" dirty="0">
                <a:solidFill>
                  <a:srgbClr val="A0A6AA"/>
                </a:solidFill>
                <a:latin typeface="Arial"/>
                <a:cs typeface="Arial"/>
              </a:rPr>
              <a:t> </a:t>
            </a:r>
            <a:r>
              <a:rPr sz="2000" b="1" spc="-5" dirty="0">
                <a:solidFill>
                  <a:srgbClr val="A0A6AA"/>
                </a:solidFill>
                <a:latin typeface="Arial"/>
                <a:cs typeface="Arial"/>
              </a:rPr>
              <a:t>21:</a:t>
            </a:r>
            <a:r>
              <a:rPr sz="2000" b="1" spc="-50" dirty="0">
                <a:solidFill>
                  <a:srgbClr val="A0A6AA"/>
                </a:solidFill>
                <a:latin typeface="Arial"/>
                <a:cs typeface="Arial"/>
              </a:rPr>
              <a:t> </a:t>
            </a:r>
            <a:r>
              <a:rPr sz="2000" b="1" spc="-5" dirty="0">
                <a:solidFill>
                  <a:srgbClr val="A0A6AA"/>
                </a:solidFill>
                <a:latin typeface="Arial"/>
                <a:cs typeface="Arial"/>
              </a:rPr>
              <a:t>Communication</a:t>
            </a:r>
            <a:endParaRPr sz="2000">
              <a:latin typeface="Arial"/>
              <a:cs typeface="Arial"/>
            </a:endParaRPr>
          </a:p>
        </p:txBody>
      </p:sp>
      <p:pic>
        <p:nvPicPr>
          <p:cNvPr id="3" name="object 3"/>
          <p:cNvPicPr/>
          <p:nvPr/>
        </p:nvPicPr>
        <p:blipFill>
          <a:blip r:embed="rId2" cstate="print"/>
          <a:stretch>
            <a:fillRect/>
          </a:stretch>
        </p:blipFill>
        <p:spPr>
          <a:xfrm>
            <a:off x="309372" y="255270"/>
            <a:ext cx="1172717" cy="656081"/>
          </a:xfrm>
          <a:prstGeom prst="rect">
            <a:avLst/>
          </a:prstGeom>
        </p:spPr>
      </p:pic>
      <p:sp>
        <p:nvSpPr>
          <p:cNvPr id="4" name="object 4"/>
          <p:cNvSpPr txBox="1"/>
          <p:nvPr/>
        </p:nvSpPr>
        <p:spPr>
          <a:xfrm>
            <a:off x="2695320" y="2915902"/>
            <a:ext cx="6800850" cy="939800"/>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85" dirty="0">
                <a:solidFill>
                  <a:srgbClr val="FFFFFF"/>
                </a:solidFill>
                <a:latin typeface="Arial"/>
                <a:cs typeface="Arial"/>
              </a:rPr>
              <a:t> </a:t>
            </a:r>
            <a:r>
              <a:rPr sz="6000" b="1"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3" cstate="print"/>
          <a:stretch>
            <a:fillRect/>
          </a:stretch>
        </p:blipFill>
        <p:spPr>
          <a:xfrm>
            <a:off x="8596121" y="1441703"/>
            <a:ext cx="1523998" cy="1434845"/>
          </a:xfrm>
          <a:prstGeom prst="rect">
            <a:avLst/>
          </a:prstGeom>
        </p:spPr>
      </p:pic>
      <p:pic>
        <p:nvPicPr>
          <p:cNvPr id="6" name="object 6"/>
          <p:cNvPicPr/>
          <p:nvPr/>
        </p:nvPicPr>
        <p:blipFill>
          <a:blip r:embed="rId4" cstate="print"/>
          <a:stretch>
            <a:fillRect/>
          </a:stretch>
        </p:blipFill>
        <p:spPr>
          <a:xfrm>
            <a:off x="7223759" y="4335018"/>
            <a:ext cx="2514599" cy="1828799"/>
          </a:xfrm>
          <a:prstGeom prst="rect">
            <a:avLst/>
          </a:prstGeom>
        </p:spPr>
      </p:pic>
      <p:grpSp>
        <p:nvGrpSpPr>
          <p:cNvPr id="7" name="object 7"/>
          <p:cNvGrpSpPr/>
          <p:nvPr/>
        </p:nvGrpSpPr>
        <p:grpSpPr>
          <a:xfrm>
            <a:off x="198745" y="1300128"/>
            <a:ext cx="3277870" cy="3007360"/>
            <a:chOff x="198745" y="1300128"/>
            <a:chExt cx="3277870" cy="3007360"/>
          </a:xfrm>
        </p:grpSpPr>
        <p:pic>
          <p:nvPicPr>
            <p:cNvPr id="8" name="object 8"/>
            <p:cNvPicPr/>
            <p:nvPr/>
          </p:nvPicPr>
          <p:blipFill>
            <a:blip r:embed="rId5" cstate="print"/>
            <a:stretch>
              <a:fillRect/>
            </a:stretch>
          </p:blipFill>
          <p:spPr>
            <a:xfrm>
              <a:off x="1329842" y="1300128"/>
              <a:ext cx="2146246" cy="2128871"/>
            </a:xfrm>
            <a:prstGeom prst="rect">
              <a:avLst/>
            </a:prstGeom>
          </p:spPr>
        </p:pic>
        <p:pic>
          <p:nvPicPr>
            <p:cNvPr id="9" name="object 9"/>
            <p:cNvPicPr/>
            <p:nvPr/>
          </p:nvPicPr>
          <p:blipFill>
            <a:blip r:embed="rId6" cstate="print"/>
            <a:stretch>
              <a:fillRect/>
            </a:stretch>
          </p:blipFill>
          <p:spPr>
            <a:xfrm>
              <a:off x="198745" y="2094814"/>
              <a:ext cx="2204208" cy="2212657"/>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23</a:t>
            </a: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2" cstate="print"/>
          <a:stretch>
            <a:fillRect/>
          </a:stretch>
        </p:blipFill>
        <p:spPr>
          <a:xfrm>
            <a:off x="309372" y="255270"/>
            <a:ext cx="117271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3" cstate="print"/>
            <a:stretch>
              <a:fillRect/>
            </a:stretch>
          </p:blipFill>
          <p:spPr>
            <a:xfrm>
              <a:off x="647700" y="1779775"/>
              <a:ext cx="5945873" cy="4466882"/>
            </a:xfrm>
            <a:prstGeom prst="rect">
              <a:avLst/>
            </a:prstGeom>
          </p:spPr>
        </p:pic>
        <p:sp>
          <p:nvSpPr>
            <p:cNvPr id="6" name="object 6"/>
            <p:cNvSpPr/>
            <p:nvPr/>
          </p:nvSpPr>
          <p:spPr>
            <a:xfrm>
              <a:off x="3786366" y="4936877"/>
              <a:ext cx="1543050" cy="485140"/>
            </a:xfrm>
            <a:custGeom>
              <a:avLst/>
              <a:gdLst/>
              <a:ahLst/>
              <a:cxnLst/>
              <a:rect l="l" t="t" r="r" b="b"/>
              <a:pathLst>
                <a:path w="1543050" h="485139">
                  <a:moveTo>
                    <a:pt x="38912" y="0"/>
                  </a:moveTo>
                  <a:lnTo>
                    <a:pt x="0" y="258660"/>
                  </a:lnTo>
                  <a:lnTo>
                    <a:pt x="1503794" y="484860"/>
                  </a:lnTo>
                  <a:lnTo>
                    <a:pt x="1542707" y="226199"/>
                  </a:lnTo>
                  <a:lnTo>
                    <a:pt x="38912" y="0"/>
                  </a:lnTo>
                  <a:close/>
                </a:path>
              </a:pathLst>
            </a:custGeom>
            <a:solidFill>
              <a:srgbClr val="000000"/>
            </a:solidFill>
          </p:spPr>
          <p:txBody>
            <a:bodyPr wrap="square" lIns="0" tIns="0" rIns="0" bIns="0" rtlCol="0"/>
            <a:lstStyle/>
            <a:p>
              <a:endParaRPr/>
            </a:p>
          </p:txBody>
        </p:sp>
        <p:sp>
          <p:nvSpPr>
            <p:cNvPr id="7" name="object 7"/>
            <p:cNvSpPr/>
            <p:nvPr/>
          </p:nvSpPr>
          <p:spPr>
            <a:xfrm>
              <a:off x="3924864" y="5040191"/>
              <a:ext cx="1267460" cy="283845"/>
            </a:xfrm>
            <a:custGeom>
              <a:avLst/>
              <a:gdLst/>
              <a:ahLst/>
              <a:cxnLst/>
              <a:rect l="l" t="t" r="r" b="b"/>
              <a:pathLst>
                <a:path w="1267460" h="283845">
                  <a:moveTo>
                    <a:pt x="44865" y="0"/>
                  </a:moveTo>
                  <a:lnTo>
                    <a:pt x="7336" y="24184"/>
                  </a:lnTo>
                  <a:lnTo>
                    <a:pt x="0" y="56750"/>
                  </a:lnTo>
                  <a:lnTo>
                    <a:pt x="897" y="66906"/>
                  </a:lnTo>
                  <a:lnTo>
                    <a:pt x="29030" y="100269"/>
                  </a:lnTo>
                  <a:lnTo>
                    <a:pt x="45968" y="103177"/>
                  </a:lnTo>
                  <a:lnTo>
                    <a:pt x="53094" y="102747"/>
                  </a:lnTo>
                  <a:lnTo>
                    <a:pt x="78763" y="86251"/>
                  </a:lnTo>
                  <a:lnTo>
                    <a:pt x="45954" y="86251"/>
                  </a:lnTo>
                  <a:lnTo>
                    <a:pt x="33470" y="84384"/>
                  </a:lnTo>
                  <a:lnTo>
                    <a:pt x="20734" y="55950"/>
                  </a:lnTo>
                  <a:lnTo>
                    <a:pt x="21620" y="47198"/>
                  </a:lnTo>
                  <a:lnTo>
                    <a:pt x="43972" y="16414"/>
                  </a:lnTo>
                  <a:lnTo>
                    <a:pt x="83192" y="16414"/>
                  </a:lnTo>
                  <a:lnTo>
                    <a:pt x="82682" y="15766"/>
                  </a:lnTo>
                  <a:lnTo>
                    <a:pt x="77300" y="10168"/>
                  </a:lnTo>
                  <a:lnTo>
                    <a:pt x="70869" y="5777"/>
                  </a:lnTo>
                  <a:lnTo>
                    <a:pt x="63389" y="2596"/>
                  </a:lnTo>
                  <a:lnTo>
                    <a:pt x="54856" y="628"/>
                  </a:lnTo>
                  <a:lnTo>
                    <a:pt x="44865" y="0"/>
                  </a:lnTo>
                  <a:close/>
                </a:path>
                <a:path w="1267460" h="283845">
                  <a:moveTo>
                    <a:pt x="65689" y="67811"/>
                  </a:moveTo>
                  <a:lnTo>
                    <a:pt x="62946" y="74783"/>
                  </a:lnTo>
                  <a:lnTo>
                    <a:pt x="59403" y="79672"/>
                  </a:lnTo>
                  <a:lnTo>
                    <a:pt x="50767" y="85260"/>
                  </a:lnTo>
                  <a:lnTo>
                    <a:pt x="45954" y="86251"/>
                  </a:lnTo>
                  <a:lnTo>
                    <a:pt x="78763" y="86251"/>
                  </a:lnTo>
                  <a:lnTo>
                    <a:pt x="80363" y="84015"/>
                  </a:lnTo>
                  <a:lnTo>
                    <a:pt x="84092" y="76840"/>
                  </a:lnTo>
                  <a:lnTo>
                    <a:pt x="65689" y="67811"/>
                  </a:lnTo>
                  <a:close/>
                </a:path>
                <a:path w="1267460" h="283845">
                  <a:moveTo>
                    <a:pt x="83192" y="16414"/>
                  </a:moveTo>
                  <a:lnTo>
                    <a:pt x="43972" y="16414"/>
                  </a:lnTo>
                  <a:lnTo>
                    <a:pt x="56584" y="18306"/>
                  </a:lnTo>
                  <a:lnTo>
                    <a:pt x="60863" y="20465"/>
                  </a:lnTo>
                  <a:lnTo>
                    <a:pt x="67379" y="27513"/>
                  </a:lnTo>
                  <a:lnTo>
                    <a:pt x="69207" y="31920"/>
                  </a:lnTo>
                  <a:lnTo>
                    <a:pt x="69601" y="37204"/>
                  </a:lnTo>
                  <a:lnTo>
                    <a:pt x="90035" y="35464"/>
                  </a:lnTo>
                  <a:lnTo>
                    <a:pt x="88981" y="27221"/>
                  </a:lnTo>
                  <a:lnTo>
                    <a:pt x="86530" y="20655"/>
                  </a:lnTo>
                  <a:lnTo>
                    <a:pt x="83192" y="16414"/>
                  </a:lnTo>
                  <a:close/>
                </a:path>
                <a:path w="1267460" h="283845">
                  <a:moveTo>
                    <a:pt x="111257" y="10838"/>
                  </a:moveTo>
                  <a:lnTo>
                    <a:pt x="103332" y="63493"/>
                  </a:lnTo>
                  <a:lnTo>
                    <a:pt x="101482" y="87635"/>
                  </a:lnTo>
                  <a:lnTo>
                    <a:pt x="101583" y="89623"/>
                  </a:lnTo>
                  <a:lnTo>
                    <a:pt x="144493" y="118496"/>
                  </a:lnTo>
                  <a:lnTo>
                    <a:pt x="150970" y="118458"/>
                  </a:lnTo>
                  <a:lnTo>
                    <a:pt x="176133" y="101046"/>
                  </a:lnTo>
                  <a:lnTo>
                    <a:pt x="144302" y="101046"/>
                  </a:lnTo>
                  <a:lnTo>
                    <a:pt x="133076" y="99357"/>
                  </a:lnTo>
                  <a:lnTo>
                    <a:pt x="121290" y="81311"/>
                  </a:lnTo>
                  <a:lnTo>
                    <a:pt x="121862" y="75773"/>
                  </a:lnTo>
                  <a:lnTo>
                    <a:pt x="131183" y="13836"/>
                  </a:lnTo>
                  <a:lnTo>
                    <a:pt x="111257" y="10838"/>
                  </a:lnTo>
                  <a:close/>
                </a:path>
                <a:path w="1267460" h="283845">
                  <a:moveTo>
                    <a:pt x="170033" y="19678"/>
                  </a:moveTo>
                  <a:lnTo>
                    <a:pt x="160647" y="82098"/>
                  </a:lnTo>
                  <a:lnTo>
                    <a:pt x="144302" y="101046"/>
                  </a:lnTo>
                  <a:lnTo>
                    <a:pt x="176133" y="101046"/>
                  </a:lnTo>
                  <a:lnTo>
                    <a:pt x="189959" y="22675"/>
                  </a:lnTo>
                  <a:lnTo>
                    <a:pt x="170033" y="19678"/>
                  </a:lnTo>
                  <a:close/>
                </a:path>
                <a:path w="1267460" h="283845">
                  <a:moveTo>
                    <a:pt x="274155" y="86327"/>
                  </a:moveTo>
                  <a:lnTo>
                    <a:pt x="222204" y="86327"/>
                  </a:lnTo>
                  <a:lnTo>
                    <a:pt x="230815" y="87623"/>
                  </a:lnTo>
                  <a:lnTo>
                    <a:pt x="234104" y="88499"/>
                  </a:lnTo>
                  <a:lnTo>
                    <a:pt x="249801" y="110648"/>
                  </a:lnTo>
                  <a:lnTo>
                    <a:pt x="260977" y="134295"/>
                  </a:lnTo>
                  <a:lnTo>
                    <a:pt x="284815" y="137889"/>
                  </a:lnTo>
                  <a:lnTo>
                    <a:pt x="275659" y="116820"/>
                  </a:lnTo>
                  <a:lnTo>
                    <a:pt x="272052" y="108425"/>
                  </a:lnTo>
                  <a:lnTo>
                    <a:pt x="269080" y="102507"/>
                  </a:lnTo>
                  <a:lnTo>
                    <a:pt x="264368" y="95649"/>
                  </a:lnTo>
                  <a:lnTo>
                    <a:pt x="261231" y="92360"/>
                  </a:lnTo>
                  <a:lnTo>
                    <a:pt x="257294" y="89197"/>
                  </a:lnTo>
                  <a:lnTo>
                    <a:pt x="266317" y="89197"/>
                  </a:lnTo>
                  <a:lnTo>
                    <a:pt x="273119" y="87178"/>
                  </a:lnTo>
                  <a:lnTo>
                    <a:pt x="274155" y="86327"/>
                  </a:lnTo>
                  <a:close/>
                </a:path>
                <a:path w="1267460" h="283845">
                  <a:moveTo>
                    <a:pt x="210914" y="25824"/>
                  </a:moveTo>
                  <a:lnTo>
                    <a:pt x="196068" y="124541"/>
                  </a:lnTo>
                  <a:lnTo>
                    <a:pt x="216007" y="127539"/>
                  </a:lnTo>
                  <a:lnTo>
                    <a:pt x="222204" y="86327"/>
                  </a:lnTo>
                  <a:lnTo>
                    <a:pt x="274155" y="86327"/>
                  </a:lnTo>
                  <a:lnTo>
                    <a:pt x="283279" y="78834"/>
                  </a:lnTo>
                  <a:lnTo>
                    <a:pt x="285485" y="74719"/>
                  </a:lnTo>
                  <a:lnTo>
                    <a:pt x="254907" y="74719"/>
                  </a:lnTo>
                  <a:lnTo>
                    <a:pt x="248874" y="74224"/>
                  </a:lnTo>
                  <a:lnTo>
                    <a:pt x="224566" y="70566"/>
                  </a:lnTo>
                  <a:lnTo>
                    <a:pt x="228338" y="45522"/>
                  </a:lnTo>
                  <a:lnTo>
                    <a:pt x="283789" y="45522"/>
                  </a:lnTo>
                  <a:lnTo>
                    <a:pt x="283329" y="44481"/>
                  </a:lnTo>
                  <a:lnTo>
                    <a:pt x="279977" y="40747"/>
                  </a:lnTo>
                  <a:lnTo>
                    <a:pt x="270947" y="35768"/>
                  </a:lnTo>
                  <a:lnTo>
                    <a:pt x="263416" y="33724"/>
                  </a:lnTo>
                  <a:lnTo>
                    <a:pt x="210914" y="25824"/>
                  </a:lnTo>
                  <a:close/>
                </a:path>
                <a:path w="1267460" h="283845">
                  <a:moveTo>
                    <a:pt x="266317" y="89197"/>
                  </a:moveTo>
                  <a:lnTo>
                    <a:pt x="257294" y="89197"/>
                  </a:lnTo>
                  <a:lnTo>
                    <a:pt x="266146" y="89248"/>
                  </a:lnTo>
                  <a:lnTo>
                    <a:pt x="266317" y="89197"/>
                  </a:lnTo>
                  <a:close/>
                </a:path>
                <a:path w="1267460" h="283845">
                  <a:moveTo>
                    <a:pt x="283789" y="45522"/>
                  </a:moveTo>
                  <a:lnTo>
                    <a:pt x="228338" y="45522"/>
                  </a:lnTo>
                  <a:lnTo>
                    <a:pt x="251973" y="49078"/>
                  </a:lnTo>
                  <a:lnTo>
                    <a:pt x="256799" y="49916"/>
                  </a:lnTo>
                  <a:lnTo>
                    <a:pt x="267251" y="60508"/>
                  </a:lnTo>
                  <a:lnTo>
                    <a:pt x="266311" y="66795"/>
                  </a:lnTo>
                  <a:lnTo>
                    <a:pt x="265270" y="69169"/>
                  </a:lnTo>
                  <a:lnTo>
                    <a:pt x="261981" y="72713"/>
                  </a:lnTo>
                  <a:lnTo>
                    <a:pt x="259911" y="73818"/>
                  </a:lnTo>
                  <a:lnTo>
                    <a:pt x="254907" y="74719"/>
                  </a:lnTo>
                  <a:lnTo>
                    <a:pt x="285485" y="74719"/>
                  </a:lnTo>
                  <a:lnTo>
                    <a:pt x="286377" y="73056"/>
                  </a:lnTo>
                  <a:lnTo>
                    <a:pt x="288359" y="59810"/>
                  </a:lnTo>
                  <a:lnTo>
                    <a:pt x="287711" y="54412"/>
                  </a:lnTo>
                  <a:lnTo>
                    <a:pt x="283789" y="45522"/>
                  </a:lnTo>
                  <a:close/>
                </a:path>
                <a:path w="1267460" h="283845">
                  <a:moveTo>
                    <a:pt x="373623" y="101288"/>
                  </a:moveTo>
                  <a:lnTo>
                    <a:pt x="321671" y="101288"/>
                  </a:lnTo>
                  <a:lnTo>
                    <a:pt x="330281" y="102583"/>
                  </a:lnTo>
                  <a:lnTo>
                    <a:pt x="333571" y="103459"/>
                  </a:lnTo>
                  <a:lnTo>
                    <a:pt x="349268" y="125621"/>
                  </a:lnTo>
                  <a:lnTo>
                    <a:pt x="360444" y="149256"/>
                  </a:lnTo>
                  <a:lnTo>
                    <a:pt x="384282" y="152850"/>
                  </a:lnTo>
                  <a:lnTo>
                    <a:pt x="375125" y="131780"/>
                  </a:lnTo>
                  <a:lnTo>
                    <a:pt x="371518" y="123386"/>
                  </a:lnTo>
                  <a:lnTo>
                    <a:pt x="368546" y="117480"/>
                  </a:lnTo>
                  <a:lnTo>
                    <a:pt x="363835" y="110610"/>
                  </a:lnTo>
                  <a:lnTo>
                    <a:pt x="360698" y="107320"/>
                  </a:lnTo>
                  <a:lnTo>
                    <a:pt x="356761" y="104158"/>
                  </a:lnTo>
                  <a:lnTo>
                    <a:pt x="365784" y="104158"/>
                  </a:lnTo>
                  <a:lnTo>
                    <a:pt x="372585" y="102139"/>
                  </a:lnTo>
                  <a:lnTo>
                    <a:pt x="373623" y="101288"/>
                  </a:lnTo>
                  <a:close/>
                </a:path>
                <a:path w="1267460" h="283845">
                  <a:moveTo>
                    <a:pt x="310380" y="40785"/>
                  </a:moveTo>
                  <a:lnTo>
                    <a:pt x="295534" y="139502"/>
                  </a:lnTo>
                  <a:lnTo>
                    <a:pt x="315460" y="142499"/>
                  </a:lnTo>
                  <a:lnTo>
                    <a:pt x="321671" y="101288"/>
                  </a:lnTo>
                  <a:lnTo>
                    <a:pt x="373623" y="101288"/>
                  </a:lnTo>
                  <a:lnTo>
                    <a:pt x="382745" y="93807"/>
                  </a:lnTo>
                  <a:lnTo>
                    <a:pt x="384944" y="89680"/>
                  </a:lnTo>
                  <a:lnTo>
                    <a:pt x="354373" y="89680"/>
                  </a:lnTo>
                  <a:lnTo>
                    <a:pt x="348341" y="89185"/>
                  </a:lnTo>
                  <a:lnTo>
                    <a:pt x="324033" y="85527"/>
                  </a:lnTo>
                  <a:lnTo>
                    <a:pt x="327805" y="60483"/>
                  </a:lnTo>
                  <a:lnTo>
                    <a:pt x="383255" y="60483"/>
                  </a:lnTo>
                  <a:lnTo>
                    <a:pt x="382796" y="59441"/>
                  </a:lnTo>
                  <a:lnTo>
                    <a:pt x="379443" y="55707"/>
                  </a:lnTo>
                  <a:lnTo>
                    <a:pt x="370413" y="50729"/>
                  </a:lnTo>
                  <a:lnTo>
                    <a:pt x="362882" y="48684"/>
                  </a:lnTo>
                  <a:lnTo>
                    <a:pt x="310380" y="40785"/>
                  </a:lnTo>
                  <a:close/>
                </a:path>
                <a:path w="1267460" h="283845">
                  <a:moveTo>
                    <a:pt x="365784" y="104158"/>
                  </a:moveTo>
                  <a:lnTo>
                    <a:pt x="356761" y="104158"/>
                  </a:lnTo>
                  <a:lnTo>
                    <a:pt x="365613" y="104209"/>
                  </a:lnTo>
                  <a:lnTo>
                    <a:pt x="365784" y="104158"/>
                  </a:lnTo>
                  <a:close/>
                </a:path>
                <a:path w="1267460" h="283845">
                  <a:moveTo>
                    <a:pt x="383255" y="60483"/>
                  </a:moveTo>
                  <a:lnTo>
                    <a:pt x="327805" y="60483"/>
                  </a:lnTo>
                  <a:lnTo>
                    <a:pt x="351439" y="64039"/>
                  </a:lnTo>
                  <a:lnTo>
                    <a:pt x="356265" y="64877"/>
                  </a:lnTo>
                  <a:lnTo>
                    <a:pt x="366718" y="75481"/>
                  </a:lnTo>
                  <a:lnTo>
                    <a:pt x="365778" y="81755"/>
                  </a:lnTo>
                  <a:lnTo>
                    <a:pt x="364736" y="84130"/>
                  </a:lnTo>
                  <a:lnTo>
                    <a:pt x="361447" y="87673"/>
                  </a:lnTo>
                  <a:lnTo>
                    <a:pt x="359377" y="88778"/>
                  </a:lnTo>
                  <a:lnTo>
                    <a:pt x="354373" y="89680"/>
                  </a:lnTo>
                  <a:lnTo>
                    <a:pt x="384944" y="89680"/>
                  </a:lnTo>
                  <a:lnTo>
                    <a:pt x="385831" y="88016"/>
                  </a:lnTo>
                  <a:lnTo>
                    <a:pt x="387825" y="74770"/>
                  </a:lnTo>
                  <a:lnTo>
                    <a:pt x="387177" y="69373"/>
                  </a:lnTo>
                  <a:lnTo>
                    <a:pt x="383255" y="60483"/>
                  </a:lnTo>
                  <a:close/>
                </a:path>
                <a:path w="1267460" h="283845">
                  <a:moveTo>
                    <a:pt x="410533" y="55860"/>
                  </a:moveTo>
                  <a:lnTo>
                    <a:pt x="395686" y="154564"/>
                  </a:lnTo>
                  <a:lnTo>
                    <a:pt x="470756" y="165855"/>
                  </a:lnTo>
                  <a:lnTo>
                    <a:pt x="473258" y="149230"/>
                  </a:lnTo>
                  <a:lnTo>
                    <a:pt x="418114" y="140924"/>
                  </a:lnTo>
                  <a:lnTo>
                    <a:pt x="422166" y="114064"/>
                  </a:lnTo>
                  <a:lnTo>
                    <a:pt x="472842" y="114064"/>
                  </a:lnTo>
                  <a:lnTo>
                    <a:pt x="474223" y="104882"/>
                  </a:lnTo>
                  <a:lnTo>
                    <a:pt x="424668" y="97440"/>
                  </a:lnTo>
                  <a:lnTo>
                    <a:pt x="427957" y="75545"/>
                  </a:lnTo>
                  <a:lnTo>
                    <a:pt x="482415" y="75545"/>
                  </a:lnTo>
                  <a:lnTo>
                    <a:pt x="483723" y="66858"/>
                  </a:lnTo>
                  <a:lnTo>
                    <a:pt x="410533" y="55860"/>
                  </a:lnTo>
                  <a:close/>
                </a:path>
                <a:path w="1267460" h="283845">
                  <a:moveTo>
                    <a:pt x="472842" y="114064"/>
                  </a:moveTo>
                  <a:lnTo>
                    <a:pt x="422166" y="114064"/>
                  </a:lnTo>
                  <a:lnTo>
                    <a:pt x="471721" y="121519"/>
                  </a:lnTo>
                  <a:lnTo>
                    <a:pt x="472842" y="114064"/>
                  </a:lnTo>
                  <a:close/>
                </a:path>
                <a:path w="1267460" h="283845">
                  <a:moveTo>
                    <a:pt x="482415" y="75545"/>
                  </a:moveTo>
                  <a:lnTo>
                    <a:pt x="427957" y="75545"/>
                  </a:lnTo>
                  <a:lnTo>
                    <a:pt x="481208" y="83559"/>
                  </a:lnTo>
                  <a:lnTo>
                    <a:pt x="482415" y="75545"/>
                  </a:lnTo>
                  <a:close/>
                </a:path>
                <a:path w="1267460" h="283845">
                  <a:moveTo>
                    <a:pt x="537298" y="106952"/>
                  </a:moveTo>
                  <a:lnTo>
                    <a:pt x="516768" y="106952"/>
                  </a:lnTo>
                  <a:lnTo>
                    <a:pt x="546880" y="177310"/>
                  </a:lnTo>
                  <a:lnTo>
                    <a:pt x="566882" y="180320"/>
                  </a:lnTo>
                  <a:lnTo>
                    <a:pt x="572234" y="144734"/>
                  </a:lnTo>
                  <a:lnTo>
                    <a:pt x="553293" y="144734"/>
                  </a:lnTo>
                  <a:lnTo>
                    <a:pt x="537298" y="106952"/>
                  </a:lnTo>
                  <a:close/>
                </a:path>
                <a:path w="1267460" h="283845">
                  <a:moveTo>
                    <a:pt x="503420" y="69830"/>
                  </a:moveTo>
                  <a:lnTo>
                    <a:pt x="488574" y="168534"/>
                  </a:lnTo>
                  <a:lnTo>
                    <a:pt x="507091" y="171316"/>
                  </a:lnTo>
                  <a:lnTo>
                    <a:pt x="516768" y="106952"/>
                  </a:lnTo>
                  <a:lnTo>
                    <a:pt x="537298" y="106952"/>
                  </a:lnTo>
                  <a:lnTo>
                    <a:pt x="522813" y="72738"/>
                  </a:lnTo>
                  <a:lnTo>
                    <a:pt x="503420" y="69830"/>
                  </a:lnTo>
                  <a:close/>
                </a:path>
                <a:path w="1267460" h="283845">
                  <a:moveTo>
                    <a:pt x="563212" y="78821"/>
                  </a:moveTo>
                  <a:lnTo>
                    <a:pt x="553293" y="144734"/>
                  </a:lnTo>
                  <a:lnTo>
                    <a:pt x="572234" y="144734"/>
                  </a:lnTo>
                  <a:lnTo>
                    <a:pt x="581729" y="81603"/>
                  </a:lnTo>
                  <a:lnTo>
                    <a:pt x="563212" y="78821"/>
                  </a:lnTo>
                  <a:close/>
                </a:path>
                <a:path w="1267460" h="283845">
                  <a:moveTo>
                    <a:pt x="596372" y="83813"/>
                  </a:moveTo>
                  <a:lnTo>
                    <a:pt x="593857" y="100500"/>
                  </a:lnTo>
                  <a:lnTo>
                    <a:pt x="623143" y="104907"/>
                  </a:lnTo>
                  <a:lnTo>
                    <a:pt x="610812" y="186924"/>
                  </a:lnTo>
                  <a:lnTo>
                    <a:pt x="630738" y="189921"/>
                  </a:lnTo>
                  <a:lnTo>
                    <a:pt x="643070" y="107904"/>
                  </a:lnTo>
                  <a:lnTo>
                    <a:pt x="672956" y="107904"/>
                  </a:lnTo>
                  <a:lnTo>
                    <a:pt x="674807" y="95611"/>
                  </a:lnTo>
                  <a:lnTo>
                    <a:pt x="596372" y="83813"/>
                  </a:lnTo>
                  <a:close/>
                </a:path>
                <a:path w="1267460" h="283845">
                  <a:moveTo>
                    <a:pt x="672956" y="107904"/>
                  </a:moveTo>
                  <a:lnTo>
                    <a:pt x="643070" y="107904"/>
                  </a:lnTo>
                  <a:lnTo>
                    <a:pt x="672292" y="112311"/>
                  </a:lnTo>
                  <a:lnTo>
                    <a:pt x="672956" y="107904"/>
                  </a:lnTo>
                  <a:close/>
                </a:path>
                <a:path w="1267460" h="283845">
                  <a:moveTo>
                    <a:pt x="729277" y="103802"/>
                  </a:moveTo>
                  <a:lnTo>
                    <a:pt x="714431" y="202507"/>
                  </a:lnTo>
                  <a:lnTo>
                    <a:pt x="789501" y="213797"/>
                  </a:lnTo>
                  <a:lnTo>
                    <a:pt x="792002" y="197173"/>
                  </a:lnTo>
                  <a:lnTo>
                    <a:pt x="736859" y="188880"/>
                  </a:lnTo>
                  <a:lnTo>
                    <a:pt x="740898" y="162006"/>
                  </a:lnTo>
                  <a:lnTo>
                    <a:pt x="791575" y="162006"/>
                  </a:lnTo>
                  <a:lnTo>
                    <a:pt x="792955" y="152837"/>
                  </a:lnTo>
                  <a:lnTo>
                    <a:pt x="743400" y="145382"/>
                  </a:lnTo>
                  <a:lnTo>
                    <a:pt x="746689" y="123500"/>
                  </a:lnTo>
                  <a:lnTo>
                    <a:pt x="801159" y="123500"/>
                  </a:lnTo>
                  <a:lnTo>
                    <a:pt x="802467" y="114813"/>
                  </a:lnTo>
                  <a:lnTo>
                    <a:pt x="729277" y="103802"/>
                  </a:lnTo>
                  <a:close/>
                </a:path>
                <a:path w="1267460" h="283845">
                  <a:moveTo>
                    <a:pt x="791575" y="162006"/>
                  </a:moveTo>
                  <a:lnTo>
                    <a:pt x="740898" y="162006"/>
                  </a:lnTo>
                  <a:lnTo>
                    <a:pt x="790453" y="169461"/>
                  </a:lnTo>
                  <a:lnTo>
                    <a:pt x="791575" y="162006"/>
                  </a:lnTo>
                  <a:close/>
                </a:path>
                <a:path w="1267460" h="283845">
                  <a:moveTo>
                    <a:pt x="801159" y="123500"/>
                  </a:moveTo>
                  <a:lnTo>
                    <a:pt x="746689" y="123500"/>
                  </a:lnTo>
                  <a:lnTo>
                    <a:pt x="799953" y="131514"/>
                  </a:lnTo>
                  <a:lnTo>
                    <a:pt x="801159" y="123500"/>
                  </a:lnTo>
                  <a:close/>
                </a:path>
                <a:path w="1267460" h="283845">
                  <a:moveTo>
                    <a:pt x="821136" y="117620"/>
                  </a:moveTo>
                  <a:lnTo>
                    <a:pt x="806290" y="216324"/>
                  </a:lnTo>
                  <a:lnTo>
                    <a:pt x="851159" y="223081"/>
                  </a:lnTo>
                  <a:lnTo>
                    <a:pt x="857141" y="223259"/>
                  </a:lnTo>
                  <a:lnTo>
                    <a:pt x="867910" y="221531"/>
                  </a:lnTo>
                  <a:lnTo>
                    <a:pt x="872978" y="219614"/>
                  </a:lnTo>
                  <a:lnTo>
                    <a:pt x="882185" y="213010"/>
                  </a:lnTo>
                  <a:lnTo>
                    <a:pt x="886579" y="207726"/>
                  </a:lnTo>
                  <a:lnTo>
                    <a:pt x="887446" y="206063"/>
                  </a:lnTo>
                  <a:lnTo>
                    <a:pt x="853229" y="206063"/>
                  </a:lnTo>
                  <a:lnTo>
                    <a:pt x="849165" y="205771"/>
                  </a:lnTo>
                  <a:lnTo>
                    <a:pt x="828718" y="202697"/>
                  </a:lnTo>
                  <a:lnTo>
                    <a:pt x="838561" y="137318"/>
                  </a:lnTo>
                  <a:lnTo>
                    <a:pt x="888310" y="137318"/>
                  </a:lnTo>
                  <a:lnTo>
                    <a:pt x="886109" y="134168"/>
                  </a:lnTo>
                  <a:lnTo>
                    <a:pt x="881601" y="130383"/>
                  </a:lnTo>
                  <a:lnTo>
                    <a:pt x="871949" y="125900"/>
                  </a:lnTo>
                  <a:lnTo>
                    <a:pt x="865777" y="124338"/>
                  </a:lnTo>
                  <a:lnTo>
                    <a:pt x="821136" y="117620"/>
                  </a:lnTo>
                  <a:close/>
                </a:path>
                <a:path w="1267460" h="283845">
                  <a:moveTo>
                    <a:pt x="888310" y="137318"/>
                  </a:moveTo>
                  <a:lnTo>
                    <a:pt x="838561" y="137318"/>
                  </a:lnTo>
                  <a:lnTo>
                    <a:pt x="855629" y="139883"/>
                  </a:lnTo>
                  <a:lnTo>
                    <a:pt x="861040" y="141013"/>
                  </a:lnTo>
                  <a:lnTo>
                    <a:pt x="863732" y="142067"/>
                  </a:lnTo>
                  <a:lnTo>
                    <a:pt x="867339" y="143439"/>
                  </a:lnTo>
                  <a:lnTo>
                    <a:pt x="870171" y="145446"/>
                  </a:lnTo>
                  <a:lnTo>
                    <a:pt x="874337" y="150754"/>
                  </a:lnTo>
                  <a:lnTo>
                    <a:pt x="875746" y="154221"/>
                  </a:lnTo>
                  <a:lnTo>
                    <a:pt x="877207" y="162794"/>
                  </a:lnTo>
                  <a:lnTo>
                    <a:pt x="877004" y="168763"/>
                  </a:lnTo>
                  <a:lnTo>
                    <a:pt x="862043" y="204513"/>
                  </a:lnTo>
                  <a:lnTo>
                    <a:pt x="853229" y="206063"/>
                  </a:lnTo>
                  <a:lnTo>
                    <a:pt x="887446" y="206063"/>
                  </a:lnTo>
                  <a:lnTo>
                    <a:pt x="893031" y="195344"/>
                  </a:lnTo>
                  <a:lnTo>
                    <a:pt x="895101" y="188486"/>
                  </a:lnTo>
                  <a:lnTo>
                    <a:pt x="897717" y="171112"/>
                  </a:lnTo>
                  <a:lnTo>
                    <a:pt x="897737" y="162794"/>
                  </a:lnTo>
                  <a:lnTo>
                    <a:pt x="895393" y="149916"/>
                  </a:lnTo>
                  <a:lnTo>
                    <a:pt x="893056" y="144112"/>
                  </a:lnTo>
                  <a:lnTo>
                    <a:pt x="888310" y="137318"/>
                  </a:lnTo>
                  <a:close/>
                </a:path>
                <a:path w="1267460" h="283845">
                  <a:moveTo>
                    <a:pt x="920069" y="132504"/>
                  </a:moveTo>
                  <a:lnTo>
                    <a:pt x="905210" y="231209"/>
                  </a:lnTo>
                  <a:lnTo>
                    <a:pt x="925149" y="234206"/>
                  </a:lnTo>
                  <a:lnTo>
                    <a:pt x="939996" y="135502"/>
                  </a:lnTo>
                  <a:lnTo>
                    <a:pt x="920069" y="132504"/>
                  </a:lnTo>
                  <a:close/>
                </a:path>
                <a:path w="1267460" h="283845">
                  <a:moveTo>
                    <a:pt x="1042891" y="150970"/>
                  </a:moveTo>
                  <a:lnTo>
                    <a:pt x="1028045" y="249687"/>
                  </a:lnTo>
                  <a:lnTo>
                    <a:pt x="1047971" y="252684"/>
                  </a:lnTo>
                  <a:lnTo>
                    <a:pt x="1062817" y="153967"/>
                  </a:lnTo>
                  <a:lnTo>
                    <a:pt x="1042891" y="150970"/>
                  </a:lnTo>
                  <a:close/>
                </a:path>
                <a:path w="1267460" h="283845">
                  <a:moveTo>
                    <a:pt x="952035" y="137305"/>
                  </a:moveTo>
                  <a:lnTo>
                    <a:pt x="949521" y="154005"/>
                  </a:lnTo>
                  <a:lnTo>
                    <a:pt x="978807" y="158412"/>
                  </a:lnTo>
                  <a:lnTo>
                    <a:pt x="966475" y="240416"/>
                  </a:lnTo>
                  <a:lnTo>
                    <a:pt x="986401" y="243413"/>
                  </a:lnTo>
                  <a:lnTo>
                    <a:pt x="998733" y="161410"/>
                  </a:lnTo>
                  <a:lnTo>
                    <a:pt x="1028617" y="161410"/>
                  </a:lnTo>
                  <a:lnTo>
                    <a:pt x="1030470" y="149103"/>
                  </a:lnTo>
                  <a:lnTo>
                    <a:pt x="952035" y="137305"/>
                  </a:lnTo>
                  <a:close/>
                </a:path>
                <a:path w="1267460" h="283845">
                  <a:moveTo>
                    <a:pt x="1028617" y="161410"/>
                  </a:moveTo>
                  <a:lnTo>
                    <a:pt x="998733" y="161410"/>
                  </a:lnTo>
                  <a:lnTo>
                    <a:pt x="1027956" y="165804"/>
                  </a:lnTo>
                  <a:lnTo>
                    <a:pt x="1028617" y="161410"/>
                  </a:lnTo>
                  <a:close/>
                </a:path>
                <a:path w="1267460" h="283845">
                  <a:moveTo>
                    <a:pt x="1117834" y="160533"/>
                  </a:moveTo>
                  <a:lnTo>
                    <a:pt x="1081689" y="176865"/>
                  </a:lnTo>
                  <a:lnTo>
                    <a:pt x="1069509" y="217473"/>
                  </a:lnTo>
                  <a:lnTo>
                    <a:pt x="1070459" y="227721"/>
                  </a:lnTo>
                  <a:lnTo>
                    <a:pt x="1100472" y="261438"/>
                  </a:lnTo>
                  <a:lnTo>
                    <a:pt x="1121241" y="264560"/>
                  </a:lnTo>
                  <a:lnTo>
                    <a:pt x="1130856" y="263419"/>
                  </a:lnTo>
                  <a:lnTo>
                    <a:pt x="1139630" y="260426"/>
                  </a:lnTo>
                  <a:lnTo>
                    <a:pt x="1147564" y="255580"/>
                  </a:lnTo>
                  <a:lnTo>
                    <a:pt x="1154363" y="249034"/>
                  </a:lnTo>
                  <a:lnTo>
                    <a:pt x="1155051" y="247998"/>
                  </a:lnTo>
                  <a:lnTo>
                    <a:pt x="1121225" y="247998"/>
                  </a:lnTo>
                  <a:lnTo>
                    <a:pt x="1105337" y="245611"/>
                  </a:lnTo>
                  <a:lnTo>
                    <a:pt x="1090306" y="216564"/>
                  </a:lnTo>
                  <a:lnTo>
                    <a:pt x="1091025" y="208548"/>
                  </a:lnTo>
                  <a:lnTo>
                    <a:pt x="1115294" y="177564"/>
                  </a:lnTo>
                  <a:lnTo>
                    <a:pt x="1156126" y="177564"/>
                  </a:lnTo>
                  <a:lnTo>
                    <a:pt x="1152548" y="173534"/>
                  </a:lnTo>
                  <a:lnTo>
                    <a:pt x="1144999" y="168074"/>
                  </a:lnTo>
                  <a:lnTo>
                    <a:pt x="1136107" y="164142"/>
                  </a:lnTo>
                  <a:lnTo>
                    <a:pt x="1125873" y="161740"/>
                  </a:lnTo>
                  <a:lnTo>
                    <a:pt x="1117834" y="160533"/>
                  </a:lnTo>
                  <a:close/>
                </a:path>
                <a:path w="1267460" h="283845">
                  <a:moveTo>
                    <a:pt x="1156126" y="177564"/>
                  </a:moveTo>
                  <a:lnTo>
                    <a:pt x="1115294" y="177564"/>
                  </a:lnTo>
                  <a:lnTo>
                    <a:pt x="1131727" y="180040"/>
                  </a:lnTo>
                  <a:lnTo>
                    <a:pt x="1137900" y="183812"/>
                  </a:lnTo>
                  <a:lnTo>
                    <a:pt x="1142014" y="190124"/>
                  </a:lnTo>
                  <a:lnTo>
                    <a:pt x="1144563" y="195327"/>
                  </a:lnTo>
                  <a:lnTo>
                    <a:pt x="1146017" y="201469"/>
                  </a:lnTo>
                  <a:lnTo>
                    <a:pt x="1146371" y="208616"/>
                  </a:lnTo>
                  <a:lnTo>
                    <a:pt x="1145647" y="216566"/>
                  </a:lnTo>
                  <a:lnTo>
                    <a:pt x="1121225" y="247998"/>
                  </a:lnTo>
                  <a:lnTo>
                    <a:pt x="1155051" y="247998"/>
                  </a:lnTo>
                  <a:lnTo>
                    <a:pt x="1159731" y="240943"/>
                  </a:lnTo>
                  <a:lnTo>
                    <a:pt x="1163672" y="231299"/>
                  </a:lnTo>
                  <a:lnTo>
                    <a:pt x="1166183" y="220134"/>
                  </a:lnTo>
                  <a:lnTo>
                    <a:pt x="1167075" y="208548"/>
                  </a:lnTo>
                  <a:lnTo>
                    <a:pt x="1166140" y="198176"/>
                  </a:lnTo>
                  <a:lnTo>
                    <a:pt x="1163363" y="188813"/>
                  </a:lnTo>
                  <a:lnTo>
                    <a:pt x="1158753" y="180523"/>
                  </a:lnTo>
                  <a:lnTo>
                    <a:pt x="1156126" y="177564"/>
                  </a:lnTo>
                  <a:close/>
                </a:path>
                <a:path w="1267460" h="283845">
                  <a:moveTo>
                    <a:pt x="1223002" y="210101"/>
                  </a:moveTo>
                  <a:lnTo>
                    <a:pt x="1202479" y="210101"/>
                  </a:lnTo>
                  <a:lnTo>
                    <a:pt x="1232591" y="280447"/>
                  </a:lnTo>
                  <a:lnTo>
                    <a:pt x="1252581" y="283457"/>
                  </a:lnTo>
                  <a:lnTo>
                    <a:pt x="1257931" y="247884"/>
                  </a:lnTo>
                  <a:lnTo>
                    <a:pt x="1239004" y="247884"/>
                  </a:lnTo>
                  <a:lnTo>
                    <a:pt x="1223002" y="210101"/>
                  </a:lnTo>
                  <a:close/>
                </a:path>
                <a:path w="1267460" h="283845">
                  <a:moveTo>
                    <a:pt x="1189131" y="172967"/>
                  </a:moveTo>
                  <a:lnTo>
                    <a:pt x="1174272" y="271684"/>
                  </a:lnTo>
                  <a:lnTo>
                    <a:pt x="1192789" y="274465"/>
                  </a:lnTo>
                  <a:lnTo>
                    <a:pt x="1202479" y="210101"/>
                  </a:lnTo>
                  <a:lnTo>
                    <a:pt x="1223002" y="210101"/>
                  </a:lnTo>
                  <a:lnTo>
                    <a:pt x="1208512" y="175888"/>
                  </a:lnTo>
                  <a:lnTo>
                    <a:pt x="1189131" y="172967"/>
                  </a:lnTo>
                  <a:close/>
                </a:path>
                <a:path w="1267460" h="283845">
                  <a:moveTo>
                    <a:pt x="1248910" y="181971"/>
                  </a:moveTo>
                  <a:lnTo>
                    <a:pt x="1239004" y="247884"/>
                  </a:lnTo>
                  <a:lnTo>
                    <a:pt x="1257931" y="247884"/>
                  </a:lnTo>
                  <a:lnTo>
                    <a:pt x="1267427" y="184752"/>
                  </a:lnTo>
                  <a:lnTo>
                    <a:pt x="1248910" y="181971"/>
                  </a:lnTo>
                  <a:close/>
                </a:path>
              </a:pathLst>
            </a:custGeom>
            <a:solidFill>
              <a:srgbClr val="FFFFFF"/>
            </a:solidFill>
          </p:spPr>
          <p:txBody>
            <a:bodyPr wrap="square" lIns="0" tIns="0" rIns="0" bIns="0" rtlCol="0"/>
            <a:lstStyle/>
            <a:p>
              <a:endParaRPr/>
            </a:p>
          </p:txBody>
        </p:sp>
      </p:grpSp>
      <p:sp>
        <p:nvSpPr>
          <p:cNvPr id="8" name="object 8"/>
          <p:cNvSpPr txBox="1"/>
          <p:nvPr/>
        </p:nvSpPr>
        <p:spPr>
          <a:xfrm>
            <a:off x="6270927" y="1885252"/>
            <a:ext cx="5184140" cy="4293235"/>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TCCC:</a:t>
            </a:r>
            <a:r>
              <a:rPr sz="2400" b="1" spc="-45" dirty="0">
                <a:latin typeface="Arial"/>
                <a:cs typeface="Arial"/>
              </a:rPr>
              <a:t> </a:t>
            </a:r>
            <a:r>
              <a:rPr sz="2400" b="1" spc="-5" dirty="0">
                <a:latin typeface="Arial"/>
                <a:cs typeface="Arial"/>
              </a:rPr>
              <a:t>Guidelines</a:t>
            </a:r>
            <a:endParaRPr sz="2400">
              <a:latin typeface="Arial"/>
              <a:cs typeface="Arial"/>
            </a:endParaRPr>
          </a:p>
          <a:p>
            <a:pPr marL="12700">
              <a:lnSpc>
                <a:spcPct val="100000"/>
              </a:lnSpc>
              <a:spcBef>
                <a:spcPts val="15"/>
              </a:spcBef>
            </a:pPr>
            <a:r>
              <a:rPr sz="1800" dirty="0">
                <a:latin typeface="Arial MT"/>
                <a:cs typeface="Arial MT"/>
              </a:rPr>
              <a:t>by</a:t>
            </a:r>
            <a:r>
              <a:rPr sz="1800" spc="-35" dirty="0">
                <a:latin typeface="Arial MT"/>
                <a:cs typeface="Arial MT"/>
              </a:rPr>
              <a:t> </a:t>
            </a:r>
            <a:r>
              <a:rPr sz="1800" spc="-5" dirty="0">
                <a:latin typeface="Arial MT"/>
                <a:cs typeface="Arial MT"/>
              </a:rPr>
              <a:t>JTS/CoTCCC</a:t>
            </a:r>
            <a:endParaRPr sz="1800">
              <a:latin typeface="Arial MT"/>
              <a:cs typeface="Arial MT"/>
            </a:endParaRPr>
          </a:p>
          <a:p>
            <a:pPr marL="12700" marR="210185">
              <a:lnSpc>
                <a:spcPct val="100000"/>
              </a:lnSpc>
              <a:spcBef>
                <a:spcPts val="1075"/>
              </a:spcBef>
            </a:pPr>
            <a:r>
              <a:rPr sz="2000" spc="-5" dirty="0">
                <a:latin typeface="Arial MT"/>
                <a:cs typeface="Arial MT"/>
              </a:rPr>
              <a:t>These guidelines,</a:t>
            </a:r>
            <a:r>
              <a:rPr sz="2000" spc="5" dirty="0">
                <a:latin typeface="Arial MT"/>
                <a:cs typeface="Arial MT"/>
              </a:rPr>
              <a:t> </a:t>
            </a:r>
            <a:r>
              <a:rPr sz="2000" spc="-5" dirty="0">
                <a:latin typeface="Arial MT"/>
                <a:cs typeface="Arial MT"/>
              </a:rPr>
              <a:t>updated</a:t>
            </a:r>
            <a:r>
              <a:rPr sz="2000" spc="-10" dirty="0">
                <a:latin typeface="Arial MT"/>
                <a:cs typeface="Arial MT"/>
              </a:rPr>
              <a:t> </a:t>
            </a:r>
            <a:r>
              <a:rPr sz="2000" spc="-5" dirty="0">
                <a:latin typeface="Arial MT"/>
                <a:cs typeface="Arial MT"/>
              </a:rPr>
              <a:t>regularly, are</a:t>
            </a:r>
            <a:r>
              <a:rPr sz="2000" spc="-10" dirty="0">
                <a:latin typeface="Arial MT"/>
                <a:cs typeface="Arial MT"/>
              </a:rPr>
              <a:t> </a:t>
            </a:r>
            <a:r>
              <a:rPr sz="2000" spc="-5" dirty="0">
                <a:latin typeface="Arial MT"/>
                <a:cs typeface="Arial MT"/>
              </a:rPr>
              <a:t>the </a:t>
            </a:r>
            <a:r>
              <a:rPr sz="2000" spc="-545" dirty="0">
                <a:latin typeface="Arial MT"/>
                <a:cs typeface="Arial MT"/>
              </a:rPr>
              <a:t> </a:t>
            </a:r>
            <a:r>
              <a:rPr sz="2000" spc="-5" dirty="0">
                <a:latin typeface="Arial MT"/>
                <a:cs typeface="Arial MT"/>
              </a:rPr>
              <a:t>result</a:t>
            </a:r>
            <a:r>
              <a:rPr sz="2000" spc="-1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decisions</a:t>
            </a:r>
            <a:r>
              <a:rPr sz="2000" spc="10" dirty="0">
                <a:latin typeface="Arial MT"/>
                <a:cs typeface="Arial MT"/>
              </a:rPr>
              <a:t> </a:t>
            </a:r>
            <a:r>
              <a:rPr sz="2000" spc="-5" dirty="0">
                <a:latin typeface="Arial MT"/>
                <a:cs typeface="Arial MT"/>
              </a:rPr>
              <a:t>made</a:t>
            </a:r>
            <a:r>
              <a:rPr sz="2000" spc="-10" dirty="0">
                <a:latin typeface="Arial MT"/>
                <a:cs typeface="Arial MT"/>
              </a:rPr>
              <a:t> </a:t>
            </a:r>
            <a:r>
              <a:rPr sz="2000" spc="-5" dirty="0">
                <a:latin typeface="Arial MT"/>
                <a:cs typeface="Arial MT"/>
              </a:rPr>
              <a:t>by</a:t>
            </a:r>
            <a:r>
              <a:rPr sz="2000" dirty="0">
                <a:latin typeface="Arial MT"/>
                <a:cs typeface="Arial MT"/>
              </a:rPr>
              <a:t> </a:t>
            </a:r>
            <a:r>
              <a:rPr sz="2000" spc="-5" dirty="0">
                <a:latin typeface="Arial MT"/>
                <a:cs typeface="Arial MT"/>
              </a:rPr>
              <a:t>CoTCCC</a:t>
            </a:r>
            <a:r>
              <a:rPr sz="2000" spc="20" dirty="0">
                <a:latin typeface="Arial MT"/>
                <a:cs typeface="Arial MT"/>
              </a:rPr>
              <a:t> </a:t>
            </a:r>
            <a:r>
              <a:rPr sz="2000" spc="-5" dirty="0">
                <a:latin typeface="Arial MT"/>
                <a:cs typeface="Arial MT"/>
              </a:rPr>
              <a:t>in </a:t>
            </a:r>
            <a:r>
              <a:rPr sz="2000" dirty="0">
                <a:latin typeface="Arial MT"/>
                <a:cs typeface="Arial MT"/>
              </a:rPr>
              <a:t> </a:t>
            </a:r>
            <a:r>
              <a:rPr sz="2000" spc="-5" dirty="0">
                <a:latin typeface="Arial MT"/>
                <a:cs typeface="Arial MT"/>
              </a:rPr>
              <a:t>exploring evidence-based research on best </a:t>
            </a:r>
            <a:r>
              <a:rPr sz="2000" dirty="0">
                <a:latin typeface="Arial MT"/>
                <a:cs typeface="Arial MT"/>
              </a:rPr>
              <a:t> </a:t>
            </a:r>
            <a:r>
              <a:rPr sz="2000" spc="-5" dirty="0">
                <a:latin typeface="Arial MT"/>
                <a:cs typeface="Arial MT"/>
              </a:rPr>
              <a:t>practices.</a:t>
            </a:r>
            <a:endParaRPr sz="2000">
              <a:latin typeface="Arial MT"/>
              <a:cs typeface="Arial MT"/>
            </a:endParaRPr>
          </a:p>
          <a:p>
            <a:pPr>
              <a:lnSpc>
                <a:spcPct val="100000"/>
              </a:lnSpc>
              <a:spcBef>
                <a:spcPts val="45"/>
              </a:spcBef>
            </a:pPr>
            <a:endParaRPr sz="2700">
              <a:latin typeface="Arial MT"/>
              <a:cs typeface="Arial MT"/>
            </a:endParaRPr>
          </a:p>
          <a:p>
            <a:pPr marL="12700">
              <a:lnSpc>
                <a:spcPct val="100000"/>
              </a:lnSpc>
            </a:pPr>
            <a:r>
              <a:rPr sz="2400" b="1" spc="-5" dirty="0">
                <a:latin typeface="Arial"/>
                <a:cs typeface="Arial"/>
              </a:rPr>
              <a:t>PHTLS:</a:t>
            </a:r>
            <a:r>
              <a:rPr sz="2400" b="1" spc="-25" dirty="0">
                <a:latin typeface="Arial"/>
                <a:cs typeface="Arial"/>
              </a:rPr>
              <a:t> </a:t>
            </a:r>
            <a:r>
              <a:rPr sz="2400" b="1" spc="-5" dirty="0">
                <a:latin typeface="Arial"/>
                <a:cs typeface="Arial"/>
              </a:rPr>
              <a:t>Military</a:t>
            </a:r>
            <a:r>
              <a:rPr sz="2400" b="1" spc="-10" dirty="0">
                <a:latin typeface="Arial"/>
                <a:cs typeface="Arial"/>
              </a:rPr>
              <a:t> </a:t>
            </a:r>
            <a:r>
              <a:rPr sz="2400" b="1" spc="-5" dirty="0">
                <a:latin typeface="Arial"/>
                <a:cs typeface="Arial"/>
              </a:rPr>
              <a:t>Edition,</a:t>
            </a:r>
            <a:r>
              <a:rPr sz="2400" b="1" spc="-30" dirty="0">
                <a:latin typeface="Arial"/>
                <a:cs typeface="Arial"/>
              </a:rPr>
              <a:t> </a:t>
            </a:r>
            <a:r>
              <a:rPr sz="2400" b="1" spc="-5" dirty="0">
                <a:latin typeface="Arial"/>
                <a:cs typeface="Arial"/>
              </a:rPr>
              <a:t>Chapter 25</a:t>
            </a:r>
            <a:endParaRPr sz="2400">
              <a:latin typeface="Arial"/>
              <a:cs typeface="Arial"/>
            </a:endParaRPr>
          </a:p>
          <a:p>
            <a:pPr marL="12700">
              <a:lnSpc>
                <a:spcPct val="100000"/>
              </a:lnSpc>
              <a:spcBef>
                <a:spcPts val="20"/>
              </a:spcBef>
            </a:pPr>
            <a:r>
              <a:rPr sz="1800" dirty="0">
                <a:latin typeface="Arial MT"/>
                <a:cs typeface="Arial MT"/>
              </a:rPr>
              <a:t>by</a:t>
            </a:r>
            <a:r>
              <a:rPr sz="1800" spc="-55" dirty="0">
                <a:latin typeface="Arial MT"/>
                <a:cs typeface="Arial MT"/>
              </a:rPr>
              <a:t> </a:t>
            </a:r>
            <a:r>
              <a:rPr sz="1800" dirty="0">
                <a:latin typeface="Arial MT"/>
                <a:cs typeface="Arial MT"/>
              </a:rPr>
              <a:t>NAEMT</a:t>
            </a:r>
            <a:endParaRPr sz="1800">
              <a:latin typeface="Arial MT"/>
              <a:cs typeface="Arial MT"/>
            </a:endParaRPr>
          </a:p>
          <a:p>
            <a:pPr marL="12700" marR="5080">
              <a:lnSpc>
                <a:spcPct val="99200"/>
              </a:lnSpc>
              <a:spcBef>
                <a:spcPts val="1095"/>
              </a:spcBef>
            </a:pPr>
            <a:r>
              <a:rPr sz="1800" spc="-5" dirty="0">
                <a:latin typeface="Arial MT"/>
                <a:cs typeface="Arial MT"/>
              </a:rPr>
              <a:t>Prehospital Trauma</a:t>
            </a:r>
            <a:r>
              <a:rPr sz="1800" spc="5" dirty="0">
                <a:latin typeface="Arial MT"/>
                <a:cs typeface="Arial MT"/>
              </a:rPr>
              <a:t> </a:t>
            </a:r>
            <a:r>
              <a:rPr sz="1800" spc="-5" dirty="0">
                <a:latin typeface="Arial MT"/>
                <a:cs typeface="Arial MT"/>
              </a:rPr>
              <a:t>Life</a:t>
            </a:r>
            <a:r>
              <a:rPr sz="1800" spc="5" dirty="0">
                <a:latin typeface="Arial MT"/>
                <a:cs typeface="Arial MT"/>
              </a:rPr>
              <a:t> </a:t>
            </a:r>
            <a:r>
              <a:rPr sz="1800" spc="-5" dirty="0">
                <a:latin typeface="Arial MT"/>
                <a:cs typeface="Arial MT"/>
              </a:rPr>
              <a:t>Support (PHTLS),</a:t>
            </a:r>
            <a:r>
              <a:rPr sz="1800" spc="10" dirty="0">
                <a:latin typeface="Arial MT"/>
                <a:cs typeface="Arial MT"/>
              </a:rPr>
              <a:t> </a:t>
            </a:r>
            <a:r>
              <a:rPr sz="1800" spc="-5" dirty="0">
                <a:latin typeface="Arial MT"/>
                <a:cs typeface="Arial MT"/>
              </a:rPr>
              <a:t>Military </a:t>
            </a:r>
            <a:r>
              <a:rPr sz="1800" dirty="0">
                <a:latin typeface="Arial MT"/>
                <a:cs typeface="Arial MT"/>
              </a:rPr>
              <a:t> </a:t>
            </a:r>
            <a:r>
              <a:rPr sz="1800" spc="-5" dirty="0">
                <a:latin typeface="Arial MT"/>
                <a:cs typeface="Arial MT"/>
              </a:rPr>
              <a:t>Edition, teaches </a:t>
            </a:r>
            <a:r>
              <a:rPr sz="1800" dirty="0">
                <a:latin typeface="Arial MT"/>
                <a:cs typeface="Arial MT"/>
              </a:rPr>
              <a:t>and </a:t>
            </a:r>
            <a:r>
              <a:rPr sz="1800" spc="-5" dirty="0">
                <a:latin typeface="Arial MT"/>
                <a:cs typeface="Arial MT"/>
              </a:rPr>
              <a:t>reinforces the principles </a:t>
            </a:r>
            <a:r>
              <a:rPr sz="1800" dirty="0">
                <a:latin typeface="Arial MT"/>
                <a:cs typeface="Arial MT"/>
              </a:rPr>
              <a:t>of </a:t>
            </a:r>
            <a:r>
              <a:rPr sz="1800" spc="5" dirty="0">
                <a:latin typeface="Arial MT"/>
                <a:cs typeface="Arial MT"/>
              </a:rPr>
              <a:t> </a:t>
            </a:r>
            <a:r>
              <a:rPr sz="1800" dirty="0">
                <a:latin typeface="Arial MT"/>
                <a:cs typeface="Arial MT"/>
              </a:rPr>
              <a:t>rapidly </a:t>
            </a:r>
            <a:r>
              <a:rPr sz="1800" spc="-5" dirty="0">
                <a:latin typeface="Arial MT"/>
                <a:cs typeface="Arial MT"/>
              </a:rPr>
              <a:t>assessing </a:t>
            </a:r>
            <a:r>
              <a:rPr sz="1800" dirty="0">
                <a:latin typeface="Arial MT"/>
                <a:cs typeface="Arial MT"/>
              </a:rPr>
              <a:t>a </a:t>
            </a:r>
            <a:r>
              <a:rPr sz="1800" spc="-5" dirty="0">
                <a:latin typeface="Arial MT"/>
                <a:cs typeface="Arial MT"/>
              </a:rPr>
              <a:t>trauma patient using </a:t>
            </a:r>
            <a:r>
              <a:rPr sz="1800" dirty="0">
                <a:latin typeface="Arial MT"/>
                <a:cs typeface="Arial MT"/>
              </a:rPr>
              <a:t>an orderly </a:t>
            </a:r>
            <a:r>
              <a:rPr sz="1800" spc="-490" dirty="0">
                <a:latin typeface="Arial MT"/>
                <a:cs typeface="Arial MT"/>
              </a:rPr>
              <a:t> </a:t>
            </a:r>
            <a:r>
              <a:rPr sz="1800" spc="-5" dirty="0">
                <a:latin typeface="Arial MT"/>
                <a:cs typeface="Arial MT"/>
              </a:rPr>
              <a:t>approach.</a:t>
            </a:r>
            <a:endParaRPr sz="180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16510" rIns="0" bIns="0" rtlCol="0">
            <a:spAutoFit/>
          </a:bodyPr>
          <a:lstStyle/>
          <a:p>
            <a:pPr marL="12700">
              <a:lnSpc>
                <a:spcPct val="100000"/>
              </a:lnSpc>
              <a:spcBef>
                <a:spcPts val="130"/>
              </a:spcBef>
              <a:tabLst>
                <a:tab pos="2243455" algn="l"/>
              </a:tabLst>
            </a:pPr>
            <a:r>
              <a:rPr sz="1575" spc="-7" baseline="2645" dirty="0"/>
              <a:t>#TCCC-CPP-PPT-21</a:t>
            </a:r>
            <a:r>
              <a:rPr sz="1575" spc="487" baseline="2645" dirty="0"/>
              <a:t> </a:t>
            </a:r>
            <a:r>
              <a:rPr sz="1575" spc="-7" baseline="2645" dirty="0"/>
              <a:t>08</a:t>
            </a:r>
            <a:r>
              <a:rPr sz="1575" spc="22" baseline="2645" dirty="0"/>
              <a:t> </a:t>
            </a:r>
            <a:r>
              <a:rPr sz="1575" spc="-7" baseline="2645" dirty="0"/>
              <a:t>AUG</a:t>
            </a:r>
            <a:r>
              <a:rPr sz="1575" spc="7" baseline="2645" dirty="0"/>
              <a:t> </a:t>
            </a:r>
            <a:r>
              <a:rPr sz="1575" spc="-7" baseline="2645" dirty="0"/>
              <a:t>23	</a:t>
            </a:r>
            <a:r>
              <a:rPr sz="1200" dirty="0"/>
              <a:t>24</a:t>
            </a:r>
            <a:endParaRPr sz="1200"/>
          </a:p>
        </p:txBody>
      </p:sp>
      <p:sp>
        <p:nvSpPr>
          <p:cNvPr id="9" name="object 9"/>
          <p:cNvSpPr txBox="1">
            <a:spLocks noGrp="1"/>
          </p:cNvSpPr>
          <p:nvPr>
            <p:ph type="title"/>
          </p:nvPr>
        </p:nvSpPr>
        <p:spPr>
          <a:xfrm>
            <a:off x="4442381" y="658352"/>
            <a:ext cx="31502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REFERENCES</a:t>
            </a:r>
            <a:endParaRPr sz="3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pc="-5" dirty="0"/>
              <a:t>Module</a:t>
            </a:r>
            <a:r>
              <a:rPr spc="-45" dirty="0"/>
              <a:t> </a:t>
            </a:r>
            <a:r>
              <a:rPr spc="-5" dirty="0"/>
              <a:t>21:</a:t>
            </a:r>
            <a:r>
              <a:rPr spc="-50" dirty="0"/>
              <a:t> </a:t>
            </a:r>
            <a:r>
              <a:rPr spc="-5" dirty="0"/>
              <a:t>Communication</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1848611" y="1488947"/>
            <a:ext cx="8694420" cy="3629660"/>
          </a:xfrm>
          <a:custGeom>
            <a:avLst/>
            <a:gdLst/>
            <a:ahLst/>
            <a:cxnLst/>
            <a:rect l="l" t="t" r="r" b="b"/>
            <a:pathLst>
              <a:path w="8694420" h="3629660">
                <a:moveTo>
                  <a:pt x="0" y="115963"/>
                </a:moveTo>
                <a:lnTo>
                  <a:pt x="9112" y="70824"/>
                </a:lnTo>
                <a:lnTo>
                  <a:pt x="33964" y="33964"/>
                </a:lnTo>
                <a:lnTo>
                  <a:pt x="70824" y="9112"/>
                </a:lnTo>
                <a:lnTo>
                  <a:pt x="115963" y="0"/>
                </a:lnTo>
                <a:lnTo>
                  <a:pt x="8578456" y="0"/>
                </a:lnTo>
                <a:lnTo>
                  <a:pt x="8623595" y="9112"/>
                </a:lnTo>
                <a:lnTo>
                  <a:pt x="8660455" y="33964"/>
                </a:lnTo>
                <a:lnTo>
                  <a:pt x="8685307" y="70824"/>
                </a:lnTo>
                <a:lnTo>
                  <a:pt x="8694420" y="115963"/>
                </a:lnTo>
                <a:lnTo>
                  <a:pt x="8694420" y="3513442"/>
                </a:lnTo>
                <a:lnTo>
                  <a:pt x="8685307" y="3558581"/>
                </a:lnTo>
                <a:lnTo>
                  <a:pt x="8660455" y="3595441"/>
                </a:lnTo>
                <a:lnTo>
                  <a:pt x="8623595" y="3620293"/>
                </a:lnTo>
                <a:lnTo>
                  <a:pt x="8578456" y="3629405"/>
                </a:lnTo>
                <a:lnTo>
                  <a:pt x="115963" y="3629405"/>
                </a:lnTo>
                <a:lnTo>
                  <a:pt x="70824" y="3620293"/>
                </a:lnTo>
                <a:lnTo>
                  <a:pt x="33964" y="3595441"/>
                </a:lnTo>
                <a:lnTo>
                  <a:pt x="9112" y="3558581"/>
                </a:lnTo>
                <a:lnTo>
                  <a:pt x="0" y="3513442"/>
                </a:lnTo>
                <a:lnTo>
                  <a:pt x="0" y="115963"/>
                </a:lnTo>
                <a:close/>
              </a:path>
            </a:pathLst>
          </a:custGeom>
          <a:ln w="28574">
            <a:solidFill>
              <a:srgbClr val="D7D9D7"/>
            </a:solidFill>
          </a:ln>
        </p:spPr>
        <p:txBody>
          <a:bodyPr wrap="square" lIns="0" tIns="0" rIns="0" bIns="0" rtlCol="0"/>
          <a:lstStyle/>
          <a:p>
            <a:endParaRPr/>
          </a:p>
        </p:txBody>
      </p:sp>
      <p:sp>
        <p:nvSpPr>
          <p:cNvPr id="5" name="object 5"/>
          <p:cNvSpPr txBox="1"/>
          <p:nvPr/>
        </p:nvSpPr>
        <p:spPr>
          <a:xfrm>
            <a:off x="2471854" y="1693946"/>
            <a:ext cx="6974205" cy="489584"/>
          </a:xfrm>
          <a:prstGeom prst="rect">
            <a:avLst/>
          </a:prstGeom>
        </p:spPr>
        <p:txBody>
          <a:bodyPr vert="horz" wrap="square" lIns="0" tIns="40005" rIns="0" bIns="0" rtlCol="0">
            <a:spAutoFit/>
          </a:bodyPr>
          <a:lstStyle/>
          <a:p>
            <a:pPr marL="12700" marR="5080">
              <a:lnSpc>
                <a:spcPts val="1730"/>
              </a:lnSpc>
              <a:spcBef>
                <a:spcPts val="315"/>
              </a:spcBef>
            </a:pPr>
            <a:r>
              <a:rPr sz="1600" b="1" spc="-5" dirty="0">
                <a:latin typeface="Arial"/>
                <a:cs typeface="Arial"/>
              </a:rPr>
              <a:t>Given</a:t>
            </a:r>
            <a:r>
              <a:rPr sz="1600" b="1" spc="10" dirty="0">
                <a:latin typeface="Arial"/>
                <a:cs typeface="Arial"/>
              </a:rPr>
              <a:t> </a:t>
            </a:r>
            <a:r>
              <a:rPr sz="1600" b="1" dirty="0">
                <a:latin typeface="Arial"/>
                <a:cs typeface="Arial"/>
              </a:rPr>
              <a:t>a </a:t>
            </a:r>
            <a:r>
              <a:rPr sz="1600" b="1" spc="-5" dirty="0">
                <a:latin typeface="Arial"/>
                <a:cs typeface="Arial"/>
              </a:rPr>
              <a:t>combat</a:t>
            </a:r>
            <a:r>
              <a:rPr sz="1600" b="1" spc="10" dirty="0">
                <a:latin typeface="Arial"/>
                <a:cs typeface="Arial"/>
              </a:rPr>
              <a:t> </a:t>
            </a:r>
            <a:r>
              <a:rPr sz="1600" b="1" spc="-5" dirty="0">
                <a:latin typeface="Arial"/>
                <a:cs typeface="Arial"/>
              </a:rPr>
              <a:t>or noncombat scenario,</a:t>
            </a:r>
            <a:r>
              <a:rPr sz="1600" b="1" dirty="0">
                <a:latin typeface="Arial"/>
                <a:cs typeface="Arial"/>
              </a:rPr>
              <a:t> </a:t>
            </a:r>
            <a:r>
              <a:rPr sz="1600" b="1" spc="-5" dirty="0">
                <a:latin typeface="Arial"/>
                <a:cs typeface="Arial"/>
              </a:rPr>
              <a:t>perform</a:t>
            </a:r>
            <a:r>
              <a:rPr sz="1600" b="1" spc="10" dirty="0">
                <a:latin typeface="Arial"/>
                <a:cs typeface="Arial"/>
              </a:rPr>
              <a:t> </a:t>
            </a:r>
            <a:r>
              <a:rPr sz="1600" b="1" spc="-5" dirty="0">
                <a:latin typeface="Arial"/>
                <a:cs typeface="Arial"/>
              </a:rPr>
              <a:t>communication</a:t>
            </a:r>
            <a:r>
              <a:rPr sz="1600" b="1" spc="10" dirty="0">
                <a:latin typeface="Arial"/>
                <a:cs typeface="Arial"/>
              </a:rPr>
              <a:t> </a:t>
            </a:r>
            <a:r>
              <a:rPr sz="1600" b="1" spc="-5" dirty="0">
                <a:latin typeface="Arial"/>
                <a:cs typeface="Arial"/>
              </a:rPr>
              <a:t>during </a:t>
            </a:r>
            <a:r>
              <a:rPr sz="1600" b="1" spc="-430" dirty="0">
                <a:latin typeface="Arial"/>
                <a:cs typeface="Arial"/>
              </a:rPr>
              <a:t> </a:t>
            </a:r>
            <a:r>
              <a:rPr sz="1600" b="1" spc="-5" dirty="0">
                <a:latin typeface="Arial"/>
                <a:cs typeface="Arial"/>
              </a:rPr>
              <a:t>Tactical</a:t>
            </a:r>
            <a:r>
              <a:rPr sz="1600" b="1" spc="15" dirty="0">
                <a:latin typeface="Arial"/>
                <a:cs typeface="Arial"/>
              </a:rPr>
              <a:t> </a:t>
            </a:r>
            <a:r>
              <a:rPr sz="1600" b="1" spc="-5" dirty="0">
                <a:latin typeface="Arial"/>
                <a:cs typeface="Arial"/>
              </a:rPr>
              <a:t>Field</a:t>
            </a:r>
            <a:r>
              <a:rPr sz="1600" b="1" spc="10" dirty="0">
                <a:latin typeface="Arial"/>
                <a:cs typeface="Arial"/>
              </a:rPr>
              <a:t> </a:t>
            </a:r>
            <a:r>
              <a:rPr sz="1600" b="1" spc="-5" dirty="0">
                <a:latin typeface="Arial"/>
                <a:cs typeface="Arial"/>
              </a:rPr>
              <a:t>Care</a:t>
            </a:r>
            <a:r>
              <a:rPr sz="1600" b="1" spc="-10" dirty="0">
                <a:latin typeface="Arial"/>
                <a:cs typeface="Arial"/>
              </a:rPr>
              <a:t> </a:t>
            </a:r>
            <a:r>
              <a:rPr sz="1600" b="1" spc="-5" dirty="0">
                <a:latin typeface="Arial"/>
                <a:cs typeface="Arial"/>
              </a:rPr>
              <a:t>in</a:t>
            </a:r>
            <a:r>
              <a:rPr sz="1600" b="1" spc="10" dirty="0">
                <a:latin typeface="Arial"/>
                <a:cs typeface="Arial"/>
              </a:rPr>
              <a:t> </a:t>
            </a:r>
            <a:r>
              <a:rPr sz="1600" b="1" spc="-5" dirty="0">
                <a:latin typeface="Arial"/>
                <a:cs typeface="Arial"/>
              </a:rPr>
              <a:t>accordance</a:t>
            </a:r>
            <a:r>
              <a:rPr sz="1600" b="1" spc="-10" dirty="0">
                <a:latin typeface="Arial"/>
                <a:cs typeface="Arial"/>
              </a:rPr>
              <a:t> </a:t>
            </a:r>
            <a:r>
              <a:rPr sz="1600" b="1" spc="-5" dirty="0">
                <a:latin typeface="Arial"/>
                <a:cs typeface="Arial"/>
              </a:rPr>
              <a:t>with</a:t>
            </a:r>
            <a:r>
              <a:rPr sz="1600" b="1" spc="15" dirty="0">
                <a:latin typeface="Arial"/>
                <a:cs typeface="Arial"/>
              </a:rPr>
              <a:t> </a:t>
            </a:r>
            <a:r>
              <a:rPr sz="1600" b="1" spc="-5" dirty="0">
                <a:latin typeface="Arial"/>
                <a:cs typeface="Arial"/>
              </a:rPr>
              <a:t>CoTCCC</a:t>
            </a:r>
            <a:r>
              <a:rPr sz="1600" b="1" spc="-10" dirty="0">
                <a:latin typeface="Arial"/>
                <a:cs typeface="Arial"/>
              </a:rPr>
              <a:t> </a:t>
            </a:r>
            <a:r>
              <a:rPr sz="1600" b="1" spc="-5" dirty="0">
                <a:latin typeface="Arial"/>
                <a:cs typeface="Arial"/>
              </a:rPr>
              <a:t>Guidelines.</a:t>
            </a:r>
            <a:endParaRPr sz="1600">
              <a:latin typeface="Arial"/>
              <a:cs typeface="Arial"/>
            </a:endParaRPr>
          </a:p>
        </p:txBody>
      </p:sp>
      <p:grpSp>
        <p:nvGrpSpPr>
          <p:cNvPr id="6" name="object 6"/>
          <p:cNvGrpSpPr/>
          <p:nvPr/>
        </p:nvGrpSpPr>
        <p:grpSpPr>
          <a:xfrm>
            <a:off x="1992629" y="2354770"/>
            <a:ext cx="8208645" cy="2185035"/>
            <a:chOff x="1992629" y="2354770"/>
            <a:chExt cx="8208645" cy="2185035"/>
          </a:xfrm>
        </p:grpSpPr>
        <p:sp>
          <p:nvSpPr>
            <p:cNvPr id="7" name="object 7"/>
            <p:cNvSpPr/>
            <p:nvPr/>
          </p:nvSpPr>
          <p:spPr>
            <a:xfrm>
              <a:off x="1992629" y="2369057"/>
              <a:ext cx="8208645" cy="0"/>
            </a:xfrm>
            <a:custGeom>
              <a:avLst/>
              <a:gdLst/>
              <a:ahLst/>
              <a:cxnLst/>
              <a:rect l="l" t="t" r="r" b="b"/>
              <a:pathLst>
                <a:path w="8208645">
                  <a:moveTo>
                    <a:pt x="0" y="0"/>
                  </a:moveTo>
                  <a:lnTo>
                    <a:pt x="8208518" y="0"/>
                  </a:lnTo>
                </a:path>
              </a:pathLst>
            </a:custGeom>
            <a:ln w="28575">
              <a:solidFill>
                <a:srgbClr val="898B8B"/>
              </a:solidFill>
              <a:prstDash val="dash"/>
            </a:ln>
          </p:spPr>
          <p:txBody>
            <a:bodyPr wrap="square" lIns="0" tIns="0" rIns="0" bIns="0" rtlCol="0"/>
            <a:lstStyle/>
            <a:p>
              <a:endParaRPr/>
            </a:p>
          </p:txBody>
        </p:sp>
        <p:pic>
          <p:nvPicPr>
            <p:cNvPr id="8" name="object 8"/>
            <p:cNvPicPr/>
            <p:nvPr/>
          </p:nvPicPr>
          <p:blipFill>
            <a:blip r:embed="rId4" cstate="print"/>
            <a:stretch>
              <a:fillRect/>
            </a:stretch>
          </p:blipFill>
          <p:spPr>
            <a:xfrm>
              <a:off x="2096349" y="2589675"/>
              <a:ext cx="183083" cy="183083"/>
            </a:xfrm>
            <a:prstGeom prst="rect">
              <a:avLst/>
            </a:prstGeom>
          </p:spPr>
        </p:pic>
        <p:pic>
          <p:nvPicPr>
            <p:cNvPr id="9" name="object 9"/>
            <p:cNvPicPr/>
            <p:nvPr/>
          </p:nvPicPr>
          <p:blipFill>
            <a:blip r:embed="rId4" cstate="print"/>
            <a:stretch>
              <a:fillRect/>
            </a:stretch>
          </p:blipFill>
          <p:spPr>
            <a:xfrm>
              <a:off x="2096349" y="3140976"/>
              <a:ext cx="183083" cy="183083"/>
            </a:xfrm>
            <a:prstGeom prst="rect">
              <a:avLst/>
            </a:prstGeom>
          </p:spPr>
        </p:pic>
        <p:pic>
          <p:nvPicPr>
            <p:cNvPr id="10" name="object 10"/>
            <p:cNvPicPr/>
            <p:nvPr/>
          </p:nvPicPr>
          <p:blipFill>
            <a:blip r:embed="rId4" cstate="print"/>
            <a:stretch>
              <a:fillRect/>
            </a:stretch>
          </p:blipFill>
          <p:spPr>
            <a:xfrm>
              <a:off x="2096348" y="4356508"/>
              <a:ext cx="183083" cy="183083"/>
            </a:xfrm>
            <a:prstGeom prst="rect">
              <a:avLst/>
            </a:prstGeom>
          </p:spPr>
        </p:pic>
        <p:pic>
          <p:nvPicPr>
            <p:cNvPr id="11" name="object 11"/>
            <p:cNvPicPr/>
            <p:nvPr/>
          </p:nvPicPr>
          <p:blipFill>
            <a:blip r:embed="rId5" cstate="print"/>
            <a:stretch>
              <a:fillRect/>
            </a:stretch>
          </p:blipFill>
          <p:spPr>
            <a:xfrm>
              <a:off x="2096348" y="3474037"/>
              <a:ext cx="183083" cy="183083"/>
            </a:xfrm>
            <a:prstGeom prst="rect">
              <a:avLst/>
            </a:prstGeom>
          </p:spPr>
        </p:pic>
        <p:pic>
          <p:nvPicPr>
            <p:cNvPr id="12" name="object 12"/>
            <p:cNvPicPr/>
            <p:nvPr/>
          </p:nvPicPr>
          <p:blipFill>
            <a:blip r:embed="rId6" cstate="print"/>
            <a:stretch>
              <a:fillRect/>
            </a:stretch>
          </p:blipFill>
          <p:spPr>
            <a:xfrm>
              <a:off x="2102699" y="3854630"/>
              <a:ext cx="170383" cy="170383"/>
            </a:xfrm>
            <a:prstGeom prst="rect">
              <a:avLst/>
            </a:prstGeom>
          </p:spPr>
        </p:pic>
        <p:pic>
          <p:nvPicPr>
            <p:cNvPr id="13" name="object 13"/>
            <p:cNvPicPr/>
            <p:nvPr/>
          </p:nvPicPr>
          <p:blipFill>
            <a:blip r:embed="rId7" cstate="print"/>
            <a:stretch>
              <a:fillRect/>
            </a:stretch>
          </p:blipFill>
          <p:spPr>
            <a:xfrm>
              <a:off x="2096348" y="3848280"/>
              <a:ext cx="183083" cy="183083"/>
            </a:xfrm>
            <a:prstGeom prst="rect">
              <a:avLst/>
            </a:prstGeom>
          </p:spPr>
        </p:pic>
      </p:grpSp>
      <p:sp>
        <p:nvSpPr>
          <p:cNvPr id="14" name="object 14"/>
          <p:cNvSpPr txBox="1"/>
          <p:nvPr/>
        </p:nvSpPr>
        <p:spPr>
          <a:xfrm>
            <a:off x="2003503" y="1688440"/>
            <a:ext cx="30797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CD9146"/>
                </a:solidFill>
                <a:latin typeface="Arial"/>
                <a:cs typeface="Arial"/>
              </a:rPr>
              <a:t>2</a:t>
            </a:r>
            <a:r>
              <a:rPr sz="2000" b="1" spc="-5" dirty="0">
                <a:solidFill>
                  <a:srgbClr val="CD9146"/>
                </a:solidFill>
                <a:latin typeface="Arial"/>
                <a:cs typeface="Arial"/>
              </a:rPr>
              <a:t>3</a:t>
            </a:r>
            <a:endParaRPr sz="2000">
              <a:latin typeface="Arial"/>
              <a:cs typeface="Arial"/>
            </a:endParaRPr>
          </a:p>
        </p:txBody>
      </p:sp>
      <p:sp>
        <p:nvSpPr>
          <p:cNvPr id="15" name="object 15"/>
          <p:cNvSpPr txBox="1"/>
          <p:nvPr/>
        </p:nvSpPr>
        <p:spPr>
          <a:xfrm>
            <a:off x="2481783" y="2514033"/>
            <a:ext cx="7364095" cy="2306955"/>
          </a:xfrm>
          <a:prstGeom prst="rect">
            <a:avLst/>
          </a:prstGeom>
        </p:spPr>
        <p:txBody>
          <a:bodyPr vert="horz" wrap="square" lIns="0" tIns="12700" rIns="0" bIns="0" rtlCol="0">
            <a:spAutoFit/>
          </a:bodyPr>
          <a:lstStyle/>
          <a:p>
            <a:pPr marL="492759" marR="627380" lvl="1" indent="-480695">
              <a:lnSpc>
                <a:spcPct val="100000"/>
              </a:lnSpc>
              <a:spcBef>
                <a:spcPts val="100"/>
              </a:spcBef>
              <a:buFont typeface="Arial"/>
              <a:buAutoNum type="arabicPeriod"/>
              <a:tabLst>
                <a:tab pos="493395" algn="l"/>
              </a:tabLst>
            </a:pPr>
            <a:r>
              <a:rPr sz="1600" spc="-5" dirty="0">
                <a:latin typeface="Arial MT"/>
                <a:cs typeface="Arial MT"/>
              </a:rPr>
              <a:t>Identify</a:t>
            </a:r>
            <a:r>
              <a:rPr sz="1600" spc="15"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importance</a:t>
            </a:r>
            <a:r>
              <a:rPr sz="1600" spc="10" dirty="0">
                <a:latin typeface="Arial MT"/>
                <a:cs typeface="Arial MT"/>
              </a:rPr>
              <a:t> </a:t>
            </a:r>
            <a:r>
              <a:rPr sz="1600" spc="-5" dirty="0">
                <a:latin typeface="Arial MT"/>
                <a:cs typeface="Arial MT"/>
              </a:rPr>
              <a:t>of</a:t>
            </a:r>
            <a:r>
              <a:rPr sz="1600" spc="15" dirty="0">
                <a:latin typeface="Arial MT"/>
                <a:cs typeface="Arial MT"/>
              </a:rPr>
              <a:t> </a:t>
            </a:r>
            <a:r>
              <a:rPr sz="1600" spc="-5" dirty="0">
                <a:latin typeface="Arial MT"/>
                <a:cs typeface="Arial MT"/>
              </a:rPr>
              <a:t>and</a:t>
            </a:r>
            <a:r>
              <a:rPr sz="1600" spc="5" dirty="0">
                <a:latin typeface="Arial MT"/>
                <a:cs typeface="Arial MT"/>
              </a:rPr>
              <a:t> </a:t>
            </a:r>
            <a:r>
              <a:rPr sz="1600" spc="-5" dirty="0">
                <a:latin typeface="Arial MT"/>
                <a:cs typeface="Arial MT"/>
              </a:rPr>
              <a:t>techniques</a:t>
            </a:r>
            <a:r>
              <a:rPr sz="1600" dirty="0">
                <a:latin typeface="Arial MT"/>
                <a:cs typeface="Arial MT"/>
              </a:rPr>
              <a:t> </a:t>
            </a:r>
            <a:r>
              <a:rPr sz="1600" spc="-5" dirty="0">
                <a:latin typeface="Arial MT"/>
                <a:cs typeface="Arial MT"/>
              </a:rPr>
              <a:t>for</a:t>
            </a:r>
            <a:r>
              <a:rPr sz="1600" spc="20" dirty="0">
                <a:latin typeface="Arial MT"/>
                <a:cs typeface="Arial MT"/>
              </a:rPr>
              <a:t> </a:t>
            </a:r>
            <a:r>
              <a:rPr sz="1600" spc="-5" dirty="0">
                <a:latin typeface="Arial MT"/>
                <a:cs typeface="Arial MT"/>
              </a:rPr>
              <a:t>communicating</a:t>
            </a:r>
            <a:r>
              <a:rPr sz="1600" dirty="0">
                <a:latin typeface="Arial MT"/>
                <a:cs typeface="Arial MT"/>
              </a:rPr>
              <a:t> </a:t>
            </a:r>
            <a:r>
              <a:rPr sz="1600" spc="-5" dirty="0">
                <a:latin typeface="Arial MT"/>
                <a:cs typeface="Arial MT"/>
              </a:rPr>
              <a:t>casualty </a:t>
            </a:r>
            <a:r>
              <a:rPr sz="1600" spc="-430" dirty="0">
                <a:latin typeface="Arial MT"/>
                <a:cs typeface="Arial MT"/>
              </a:rPr>
              <a:t> </a:t>
            </a:r>
            <a:r>
              <a:rPr sz="1600" spc="-5" dirty="0">
                <a:latin typeface="Arial MT"/>
                <a:cs typeface="Arial MT"/>
              </a:rPr>
              <a:t>information</a:t>
            </a:r>
            <a:r>
              <a:rPr sz="1600" spc="10" dirty="0">
                <a:latin typeface="Arial MT"/>
                <a:cs typeface="Arial MT"/>
              </a:rPr>
              <a:t> </a:t>
            </a:r>
            <a:r>
              <a:rPr sz="1600" spc="-5" dirty="0">
                <a:latin typeface="Arial MT"/>
                <a:cs typeface="Arial MT"/>
              </a:rPr>
              <a:t>with evacuation</a:t>
            </a:r>
            <a:r>
              <a:rPr sz="1600" spc="-10" dirty="0">
                <a:latin typeface="Arial MT"/>
                <a:cs typeface="Arial MT"/>
              </a:rPr>
              <a:t> </a:t>
            </a:r>
            <a:r>
              <a:rPr sz="1600" spc="-5" dirty="0">
                <a:latin typeface="Arial MT"/>
                <a:cs typeface="Arial MT"/>
              </a:rPr>
              <a:t>assets</a:t>
            </a:r>
            <a:r>
              <a:rPr sz="1600" dirty="0">
                <a:latin typeface="Arial MT"/>
                <a:cs typeface="Arial MT"/>
              </a:rPr>
              <a:t> </a:t>
            </a:r>
            <a:r>
              <a:rPr sz="1600" spc="-5" dirty="0">
                <a:latin typeface="Arial MT"/>
                <a:cs typeface="Arial MT"/>
              </a:rPr>
              <a:t>and/or</a:t>
            </a:r>
            <a:r>
              <a:rPr sz="1600" spc="10" dirty="0">
                <a:latin typeface="Arial MT"/>
                <a:cs typeface="Arial MT"/>
              </a:rPr>
              <a:t> </a:t>
            </a:r>
            <a:r>
              <a:rPr sz="1600" spc="-5" dirty="0">
                <a:latin typeface="Arial MT"/>
                <a:cs typeface="Arial MT"/>
              </a:rPr>
              <a:t>receiving</a:t>
            </a:r>
            <a:r>
              <a:rPr sz="1600" spc="-10" dirty="0">
                <a:latin typeface="Arial MT"/>
                <a:cs typeface="Arial MT"/>
              </a:rPr>
              <a:t> </a:t>
            </a:r>
            <a:r>
              <a:rPr sz="1600" spc="-5" dirty="0">
                <a:latin typeface="Arial MT"/>
                <a:cs typeface="Arial MT"/>
              </a:rPr>
              <a:t>facilities.</a:t>
            </a:r>
            <a:endParaRPr sz="1600">
              <a:latin typeface="Arial MT"/>
              <a:cs typeface="Arial MT"/>
            </a:endParaRPr>
          </a:p>
          <a:p>
            <a:pPr marL="492759" lvl="1" indent="-480695">
              <a:lnSpc>
                <a:spcPct val="100000"/>
              </a:lnSpc>
              <a:spcBef>
                <a:spcPts val="700"/>
              </a:spcBef>
              <a:buFont typeface="Arial"/>
              <a:buAutoNum type="arabicPeriod"/>
              <a:tabLst>
                <a:tab pos="493395" algn="l"/>
              </a:tabLst>
            </a:pPr>
            <a:r>
              <a:rPr sz="1600" spc="-5" dirty="0">
                <a:latin typeface="Arial MT"/>
                <a:cs typeface="Arial MT"/>
              </a:rPr>
              <a:t>Identify</a:t>
            </a:r>
            <a:r>
              <a:rPr sz="1600" spc="2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information</a:t>
            </a:r>
            <a:r>
              <a:rPr sz="1600" spc="15" dirty="0">
                <a:latin typeface="Arial MT"/>
                <a:cs typeface="Arial MT"/>
              </a:rPr>
              <a:t> </a:t>
            </a:r>
            <a:r>
              <a:rPr sz="1600" spc="-5" dirty="0">
                <a:latin typeface="Arial MT"/>
                <a:cs typeface="Arial MT"/>
              </a:rPr>
              <a:t>requirements</a:t>
            </a:r>
            <a:r>
              <a:rPr sz="1600" spc="20" dirty="0">
                <a:latin typeface="Arial MT"/>
                <a:cs typeface="Arial MT"/>
              </a:rPr>
              <a:t> </a:t>
            </a:r>
            <a:r>
              <a:rPr sz="1600" spc="-5" dirty="0">
                <a:latin typeface="Arial MT"/>
                <a:cs typeface="Arial MT"/>
              </a:rPr>
              <a:t>and</a:t>
            </a:r>
            <a:r>
              <a:rPr sz="1600" dirty="0">
                <a:latin typeface="Arial MT"/>
                <a:cs typeface="Arial MT"/>
              </a:rPr>
              <a:t> </a:t>
            </a:r>
            <a:r>
              <a:rPr sz="1600" spc="-5" dirty="0">
                <a:latin typeface="Arial MT"/>
                <a:cs typeface="Arial MT"/>
              </a:rPr>
              <a:t>format</a:t>
            </a:r>
            <a:r>
              <a:rPr sz="1600" spc="30" dirty="0">
                <a:latin typeface="Arial MT"/>
                <a:cs typeface="Arial MT"/>
              </a:rPr>
              <a:t> </a:t>
            </a:r>
            <a:r>
              <a:rPr sz="1600" spc="-5" dirty="0">
                <a:latin typeface="Arial MT"/>
                <a:cs typeface="Arial MT"/>
              </a:rPr>
              <a:t>of</a:t>
            </a:r>
            <a:r>
              <a:rPr sz="1600" spc="15" dirty="0">
                <a:latin typeface="Arial MT"/>
                <a:cs typeface="Arial MT"/>
              </a:rPr>
              <a:t> </a:t>
            </a:r>
            <a:r>
              <a:rPr sz="1600" spc="-5" dirty="0">
                <a:latin typeface="Arial MT"/>
                <a:cs typeface="Arial MT"/>
              </a:rPr>
              <a:t>an</a:t>
            </a:r>
            <a:r>
              <a:rPr sz="1600" dirty="0">
                <a:latin typeface="Arial MT"/>
                <a:cs typeface="Arial MT"/>
              </a:rPr>
              <a:t> </a:t>
            </a:r>
            <a:r>
              <a:rPr sz="1600" spc="-5" dirty="0">
                <a:latin typeface="Arial MT"/>
                <a:cs typeface="Arial MT"/>
              </a:rPr>
              <a:t>evacuation</a:t>
            </a:r>
            <a:r>
              <a:rPr sz="1600" dirty="0">
                <a:latin typeface="Arial MT"/>
                <a:cs typeface="Arial MT"/>
              </a:rPr>
              <a:t> </a:t>
            </a:r>
            <a:r>
              <a:rPr sz="1600" spc="-5" dirty="0">
                <a:latin typeface="Arial MT"/>
                <a:cs typeface="Arial MT"/>
              </a:rPr>
              <a:t>request.</a:t>
            </a:r>
            <a:endParaRPr sz="1600">
              <a:latin typeface="Arial MT"/>
              <a:cs typeface="Arial MT"/>
            </a:endParaRPr>
          </a:p>
          <a:p>
            <a:pPr marL="492759" lvl="1" indent="-480695">
              <a:lnSpc>
                <a:spcPct val="100000"/>
              </a:lnSpc>
              <a:spcBef>
                <a:spcPts val="715"/>
              </a:spcBef>
              <a:buFont typeface="Arial"/>
              <a:buAutoNum type="arabicPeriod"/>
              <a:tabLst>
                <a:tab pos="493395" algn="l"/>
              </a:tabLst>
            </a:pPr>
            <a:r>
              <a:rPr sz="1600" spc="-5" dirty="0">
                <a:latin typeface="Arial MT"/>
                <a:cs typeface="Arial MT"/>
              </a:rPr>
              <a:t>Identify</a:t>
            </a:r>
            <a:r>
              <a:rPr sz="1600" spc="2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recommended</a:t>
            </a:r>
            <a:r>
              <a:rPr sz="1600" spc="15" dirty="0">
                <a:latin typeface="Arial MT"/>
                <a:cs typeface="Arial MT"/>
              </a:rPr>
              <a:t> </a:t>
            </a:r>
            <a:r>
              <a:rPr sz="1600" spc="-5" dirty="0">
                <a:latin typeface="Arial MT"/>
                <a:cs typeface="Arial MT"/>
              </a:rPr>
              <a:t>evacuation</a:t>
            </a:r>
            <a:r>
              <a:rPr sz="1600" dirty="0">
                <a:latin typeface="Arial MT"/>
                <a:cs typeface="Arial MT"/>
              </a:rPr>
              <a:t> </a:t>
            </a:r>
            <a:r>
              <a:rPr sz="1600" spc="-5" dirty="0">
                <a:latin typeface="Arial MT"/>
                <a:cs typeface="Arial MT"/>
              </a:rPr>
              <a:t>prioritization</a:t>
            </a:r>
            <a:r>
              <a:rPr sz="1600" dirty="0">
                <a:latin typeface="Arial MT"/>
                <a:cs typeface="Arial MT"/>
              </a:rPr>
              <a:t> </a:t>
            </a:r>
            <a:r>
              <a:rPr sz="1600" spc="-5" dirty="0">
                <a:latin typeface="Arial MT"/>
                <a:cs typeface="Arial MT"/>
              </a:rPr>
              <a:t>for</a:t>
            </a:r>
            <a:r>
              <a:rPr sz="1600" spc="25" dirty="0">
                <a:latin typeface="Arial MT"/>
                <a:cs typeface="Arial MT"/>
              </a:rPr>
              <a:t> </a:t>
            </a:r>
            <a:r>
              <a:rPr sz="1600" spc="-5" dirty="0">
                <a:latin typeface="Arial MT"/>
                <a:cs typeface="Arial MT"/>
              </a:rPr>
              <a:t>combat</a:t>
            </a:r>
            <a:r>
              <a:rPr sz="1600" spc="15" dirty="0">
                <a:latin typeface="Arial MT"/>
                <a:cs typeface="Arial MT"/>
              </a:rPr>
              <a:t> </a:t>
            </a:r>
            <a:r>
              <a:rPr sz="1600" spc="-5" dirty="0">
                <a:latin typeface="Arial MT"/>
                <a:cs typeface="Arial MT"/>
              </a:rPr>
              <a:t>casualties.</a:t>
            </a:r>
            <a:endParaRPr sz="1600">
              <a:latin typeface="Arial MT"/>
              <a:cs typeface="Arial MT"/>
            </a:endParaRPr>
          </a:p>
          <a:p>
            <a:pPr marL="492759" marR="482600" lvl="1" indent="-480695">
              <a:lnSpc>
                <a:spcPct val="100000"/>
              </a:lnSpc>
              <a:spcBef>
                <a:spcPts val="685"/>
              </a:spcBef>
              <a:buFont typeface="Arial"/>
              <a:buAutoNum type="arabicPeriod"/>
              <a:tabLst>
                <a:tab pos="493395" algn="l"/>
              </a:tabLst>
            </a:pPr>
            <a:r>
              <a:rPr sz="1600" spc="-5" dirty="0">
                <a:latin typeface="Arial MT"/>
                <a:cs typeface="Arial MT"/>
              </a:rPr>
              <a:t>Demonstrate</a:t>
            </a:r>
            <a:r>
              <a:rPr sz="1600" spc="1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communication</a:t>
            </a:r>
            <a:r>
              <a:rPr sz="1600" spc="5" dirty="0">
                <a:latin typeface="Arial MT"/>
                <a:cs typeface="Arial MT"/>
              </a:rPr>
              <a:t> </a:t>
            </a:r>
            <a:r>
              <a:rPr sz="1600" spc="-5" dirty="0">
                <a:latin typeface="Arial MT"/>
                <a:cs typeface="Arial MT"/>
              </a:rPr>
              <a:t>of</a:t>
            </a:r>
            <a:r>
              <a:rPr sz="1600" spc="15" dirty="0">
                <a:latin typeface="Arial MT"/>
                <a:cs typeface="Arial MT"/>
              </a:rPr>
              <a:t> </a:t>
            </a:r>
            <a:r>
              <a:rPr sz="1600" spc="-5" dirty="0">
                <a:latin typeface="Arial MT"/>
                <a:cs typeface="Arial MT"/>
              </a:rPr>
              <a:t>evacuation</a:t>
            </a:r>
            <a:r>
              <a:rPr sz="1600" spc="-10" dirty="0">
                <a:latin typeface="Arial MT"/>
                <a:cs typeface="Arial MT"/>
              </a:rPr>
              <a:t> </a:t>
            </a:r>
            <a:r>
              <a:rPr sz="1600" spc="-5" dirty="0">
                <a:latin typeface="Arial MT"/>
                <a:cs typeface="Arial MT"/>
              </a:rPr>
              <a:t>request</a:t>
            </a:r>
            <a:r>
              <a:rPr sz="1600" spc="20" dirty="0">
                <a:latin typeface="Arial MT"/>
                <a:cs typeface="Arial MT"/>
              </a:rPr>
              <a:t> </a:t>
            </a:r>
            <a:r>
              <a:rPr sz="1600" spc="-5" dirty="0">
                <a:latin typeface="Arial MT"/>
                <a:cs typeface="Arial MT"/>
              </a:rPr>
              <a:t>information</a:t>
            </a:r>
            <a:r>
              <a:rPr sz="1600" spc="10" dirty="0">
                <a:latin typeface="Arial MT"/>
                <a:cs typeface="Arial MT"/>
              </a:rPr>
              <a:t> </a:t>
            </a:r>
            <a:r>
              <a:rPr sz="1600" spc="-5" dirty="0">
                <a:latin typeface="Arial MT"/>
                <a:cs typeface="Arial MT"/>
              </a:rPr>
              <a:t>and </a:t>
            </a:r>
            <a:r>
              <a:rPr sz="1600" spc="-430" dirty="0">
                <a:latin typeface="Arial MT"/>
                <a:cs typeface="Arial MT"/>
              </a:rPr>
              <a:t> </a:t>
            </a:r>
            <a:r>
              <a:rPr sz="1600" spc="-5" dirty="0">
                <a:latin typeface="Arial MT"/>
                <a:cs typeface="Arial MT"/>
              </a:rPr>
              <a:t>modified</a:t>
            </a:r>
            <a:r>
              <a:rPr sz="1600" dirty="0">
                <a:latin typeface="Arial MT"/>
                <a:cs typeface="Arial MT"/>
              </a:rPr>
              <a:t> </a:t>
            </a:r>
            <a:r>
              <a:rPr sz="1600" spc="-5" dirty="0">
                <a:latin typeface="Arial MT"/>
                <a:cs typeface="Arial MT"/>
              </a:rPr>
              <a:t>medical information</a:t>
            </a:r>
            <a:r>
              <a:rPr sz="1600" spc="10" dirty="0">
                <a:latin typeface="Arial MT"/>
                <a:cs typeface="Arial MT"/>
              </a:rPr>
              <a:t> </a:t>
            </a:r>
            <a:r>
              <a:rPr sz="1600" spc="-5" dirty="0">
                <a:latin typeface="Arial MT"/>
                <a:cs typeface="Arial MT"/>
              </a:rPr>
              <a:t>report</a:t>
            </a:r>
            <a:r>
              <a:rPr sz="1600" spc="15" dirty="0">
                <a:latin typeface="Arial MT"/>
                <a:cs typeface="Arial MT"/>
              </a:rPr>
              <a:t> </a:t>
            </a:r>
            <a:r>
              <a:rPr sz="1600" spc="-5" dirty="0">
                <a:latin typeface="Arial MT"/>
                <a:cs typeface="Arial MT"/>
              </a:rPr>
              <a:t>requirements.</a:t>
            </a:r>
            <a:endParaRPr sz="1600">
              <a:latin typeface="Arial MT"/>
              <a:cs typeface="Arial MT"/>
            </a:endParaRPr>
          </a:p>
          <a:p>
            <a:pPr marL="492759" marR="5080" lvl="1" indent="-480695">
              <a:lnSpc>
                <a:spcPts val="1870"/>
              </a:lnSpc>
              <a:spcBef>
                <a:spcPts val="660"/>
              </a:spcBef>
              <a:buFont typeface="Arial"/>
              <a:buAutoNum type="arabicPeriod"/>
              <a:tabLst>
                <a:tab pos="493395" algn="l"/>
              </a:tabLst>
            </a:pPr>
            <a:r>
              <a:rPr sz="2400" spc="-7" baseline="1736" dirty="0">
                <a:latin typeface="Arial MT"/>
                <a:cs typeface="Arial MT"/>
              </a:rPr>
              <a:t>Describe</a:t>
            </a:r>
            <a:r>
              <a:rPr sz="2400" spc="-22" baseline="1736" dirty="0">
                <a:latin typeface="Arial MT"/>
                <a:cs typeface="Arial MT"/>
              </a:rPr>
              <a:t> </a:t>
            </a:r>
            <a:r>
              <a:rPr sz="2400" spc="-7" baseline="1736" dirty="0">
                <a:latin typeface="Arial MT"/>
                <a:cs typeface="Arial MT"/>
              </a:rPr>
              <a:t>methods</a:t>
            </a:r>
            <a:r>
              <a:rPr sz="2400" spc="22" baseline="1736" dirty="0">
                <a:latin typeface="Arial MT"/>
                <a:cs typeface="Arial MT"/>
              </a:rPr>
              <a:t> </a:t>
            </a:r>
            <a:r>
              <a:rPr sz="2400" spc="-7" baseline="1736" dirty="0">
                <a:latin typeface="Arial MT"/>
                <a:cs typeface="Arial MT"/>
              </a:rPr>
              <a:t>of</a:t>
            </a:r>
            <a:r>
              <a:rPr sz="2400" spc="30" baseline="1736" dirty="0">
                <a:latin typeface="Arial MT"/>
                <a:cs typeface="Arial MT"/>
              </a:rPr>
              <a:t> </a:t>
            </a:r>
            <a:r>
              <a:rPr sz="2400" spc="-7" baseline="1736" dirty="0">
                <a:latin typeface="Arial MT"/>
                <a:cs typeface="Arial MT"/>
              </a:rPr>
              <a:t>casualty</a:t>
            </a:r>
            <a:r>
              <a:rPr sz="2400" baseline="1736" dirty="0">
                <a:latin typeface="Arial MT"/>
                <a:cs typeface="Arial MT"/>
              </a:rPr>
              <a:t> </a:t>
            </a:r>
            <a:r>
              <a:rPr sz="2400" spc="-7" baseline="1736" dirty="0">
                <a:latin typeface="Arial MT"/>
                <a:cs typeface="Arial MT"/>
              </a:rPr>
              <a:t>reporting</a:t>
            </a:r>
            <a:r>
              <a:rPr sz="2400" spc="15" baseline="1736" dirty="0">
                <a:latin typeface="Arial MT"/>
                <a:cs typeface="Arial MT"/>
              </a:rPr>
              <a:t> </a:t>
            </a:r>
            <a:r>
              <a:rPr sz="2400" spc="-7" baseline="1736" dirty="0">
                <a:latin typeface="Arial MT"/>
                <a:cs typeface="Arial MT"/>
              </a:rPr>
              <a:t>in</a:t>
            </a:r>
            <a:r>
              <a:rPr sz="2400" spc="7" baseline="1736" dirty="0">
                <a:latin typeface="Arial MT"/>
                <a:cs typeface="Arial MT"/>
              </a:rPr>
              <a:t> </a:t>
            </a:r>
            <a:r>
              <a:rPr sz="2400" spc="-7" baseline="1736" dirty="0">
                <a:latin typeface="Arial MT"/>
                <a:cs typeface="Arial MT"/>
              </a:rPr>
              <a:t>the</a:t>
            </a:r>
            <a:r>
              <a:rPr sz="2400" spc="15" baseline="1736" dirty="0">
                <a:latin typeface="Arial MT"/>
                <a:cs typeface="Arial MT"/>
              </a:rPr>
              <a:t> </a:t>
            </a:r>
            <a:r>
              <a:rPr sz="2400" spc="-7" baseline="1736" dirty="0">
                <a:latin typeface="Arial MT"/>
                <a:cs typeface="Arial MT"/>
              </a:rPr>
              <a:t>tactical</a:t>
            </a:r>
            <a:r>
              <a:rPr sz="2400" baseline="1736" dirty="0">
                <a:latin typeface="Arial MT"/>
                <a:cs typeface="Arial MT"/>
              </a:rPr>
              <a:t> </a:t>
            </a:r>
            <a:r>
              <a:rPr sz="2400" spc="-7" baseline="1736" dirty="0">
                <a:latin typeface="Arial MT"/>
                <a:cs typeface="Arial MT"/>
              </a:rPr>
              <a:t>setting</a:t>
            </a:r>
            <a:r>
              <a:rPr sz="2400" spc="22" baseline="1736" dirty="0">
                <a:latin typeface="Arial MT"/>
                <a:cs typeface="Arial MT"/>
              </a:rPr>
              <a:t> </a:t>
            </a:r>
            <a:r>
              <a:rPr sz="2400" spc="-7" baseline="1736" dirty="0">
                <a:latin typeface="Arial MT"/>
                <a:cs typeface="Arial MT"/>
              </a:rPr>
              <a:t>for</a:t>
            </a:r>
            <a:r>
              <a:rPr sz="2400" spc="22" baseline="1736" dirty="0">
                <a:latin typeface="Arial MT"/>
                <a:cs typeface="Arial MT"/>
              </a:rPr>
              <a:t> </a:t>
            </a:r>
            <a:r>
              <a:rPr sz="2400" spc="-7" baseline="1736" dirty="0">
                <a:latin typeface="Arial MT"/>
                <a:cs typeface="Arial MT"/>
              </a:rPr>
              <a:t>command</a:t>
            </a:r>
            <a:r>
              <a:rPr sz="2400" spc="15" baseline="1736" dirty="0">
                <a:latin typeface="Arial MT"/>
                <a:cs typeface="Arial MT"/>
              </a:rPr>
              <a:t> </a:t>
            </a:r>
            <a:r>
              <a:rPr sz="2400" baseline="1736" dirty="0">
                <a:latin typeface="Arial MT"/>
                <a:cs typeface="Arial MT"/>
              </a:rPr>
              <a:t>&amp; </a:t>
            </a:r>
            <a:r>
              <a:rPr sz="2400" spc="-644" baseline="1736" dirty="0">
                <a:latin typeface="Arial MT"/>
                <a:cs typeface="Arial MT"/>
              </a:rPr>
              <a:t> </a:t>
            </a:r>
            <a:r>
              <a:rPr sz="1600" spc="-5" dirty="0">
                <a:latin typeface="Arial MT"/>
                <a:cs typeface="Arial MT"/>
              </a:rPr>
              <a:t>control and</a:t>
            </a:r>
            <a:r>
              <a:rPr sz="1600" dirty="0">
                <a:latin typeface="Arial MT"/>
                <a:cs typeface="Arial MT"/>
              </a:rPr>
              <a:t> </a:t>
            </a:r>
            <a:r>
              <a:rPr sz="1600" spc="-5" dirty="0">
                <a:latin typeface="Arial MT"/>
                <a:cs typeface="Arial MT"/>
              </a:rPr>
              <a:t>medical</a:t>
            </a:r>
            <a:r>
              <a:rPr sz="1600" spc="-10" dirty="0">
                <a:latin typeface="Arial MT"/>
                <a:cs typeface="Arial MT"/>
              </a:rPr>
              <a:t> </a:t>
            </a:r>
            <a:r>
              <a:rPr sz="1600" spc="-5" dirty="0">
                <a:latin typeface="Arial MT"/>
                <a:cs typeface="Arial MT"/>
              </a:rPr>
              <a:t>management.</a:t>
            </a:r>
            <a:endParaRPr sz="1600">
              <a:latin typeface="Arial MT"/>
              <a:cs typeface="Arial MT"/>
            </a:endParaRPr>
          </a:p>
        </p:txBody>
      </p:sp>
      <p:sp>
        <p:nvSpPr>
          <p:cNvPr id="16" name="object 16"/>
          <p:cNvSpPr txBox="1"/>
          <p:nvPr/>
        </p:nvSpPr>
        <p:spPr>
          <a:xfrm>
            <a:off x="4119155" y="6119096"/>
            <a:ext cx="1410970"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2D3334"/>
                </a:solidFill>
                <a:latin typeface="Arial MT"/>
                <a:cs typeface="Arial MT"/>
              </a:rPr>
              <a:t>=</a:t>
            </a:r>
            <a:r>
              <a:rPr sz="1400" spc="-40" dirty="0">
                <a:solidFill>
                  <a:srgbClr val="2D3334"/>
                </a:solidFill>
                <a:latin typeface="Arial MT"/>
                <a:cs typeface="Arial MT"/>
              </a:rPr>
              <a:t> </a:t>
            </a:r>
            <a:r>
              <a:rPr sz="1400" spc="-5" dirty="0">
                <a:solidFill>
                  <a:srgbClr val="2D3334"/>
                </a:solidFill>
                <a:latin typeface="Arial MT"/>
                <a:cs typeface="Arial MT"/>
              </a:rPr>
              <a:t>Cognitive</a:t>
            </a:r>
            <a:r>
              <a:rPr sz="1400" spc="-4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pic>
        <p:nvPicPr>
          <p:cNvPr id="17" name="object 17"/>
          <p:cNvPicPr/>
          <p:nvPr/>
        </p:nvPicPr>
        <p:blipFill>
          <a:blip r:embed="rId8" cstate="print"/>
          <a:stretch>
            <a:fillRect/>
          </a:stretch>
        </p:blipFill>
        <p:spPr>
          <a:xfrm>
            <a:off x="3857804" y="6138201"/>
            <a:ext cx="213590" cy="213600"/>
          </a:xfrm>
          <a:prstGeom prst="rect">
            <a:avLst/>
          </a:prstGeom>
        </p:spPr>
      </p:pic>
      <p:sp>
        <p:nvSpPr>
          <p:cNvPr id="18" name="object 18"/>
          <p:cNvSpPr txBox="1"/>
          <p:nvPr/>
        </p:nvSpPr>
        <p:spPr>
          <a:xfrm>
            <a:off x="5999705" y="6119096"/>
            <a:ext cx="1685925"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2D3334"/>
                </a:solidFill>
                <a:latin typeface="Arial MT"/>
                <a:cs typeface="Arial MT"/>
              </a:rPr>
              <a:t>=</a:t>
            </a:r>
            <a:r>
              <a:rPr sz="1400" spc="-40" dirty="0">
                <a:solidFill>
                  <a:srgbClr val="2D3334"/>
                </a:solidFill>
                <a:latin typeface="Arial MT"/>
                <a:cs typeface="Arial MT"/>
              </a:rPr>
              <a:t> </a:t>
            </a:r>
            <a:r>
              <a:rPr sz="1400" spc="-5" dirty="0">
                <a:solidFill>
                  <a:srgbClr val="2D3334"/>
                </a:solidFill>
                <a:latin typeface="Arial MT"/>
                <a:cs typeface="Arial MT"/>
              </a:rPr>
              <a:t>Performance</a:t>
            </a:r>
            <a:r>
              <a:rPr sz="1400" spc="-5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sp>
        <p:nvSpPr>
          <p:cNvPr id="19" name="object 19"/>
          <p:cNvSpPr txBox="1"/>
          <p:nvPr/>
        </p:nvSpPr>
        <p:spPr>
          <a:xfrm>
            <a:off x="3214592" y="909882"/>
            <a:ext cx="57975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212D22"/>
                </a:solidFill>
                <a:latin typeface="Arial"/>
                <a:cs typeface="Arial"/>
              </a:rPr>
              <a:t>1</a:t>
            </a:r>
            <a:r>
              <a:rPr sz="2400" b="1" spc="-15" dirty="0">
                <a:solidFill>
                  <a:srgbClr val="212D22"/>
                </a:solidFill>
                <a:latin typeface="Arial"/>
                <a:cs typeface="Arial"/>
              </a:rPr>
              <a:t> </a:t>
            </a:r>
            <a:r>
              <a:rPr sz="2400" b="1" dirty="0">
                <a:solidFill>
                  <a:srgbClr val="212D22"/>
                </a:solidFill>
                <a:latin typeface="Arial"/>
                <a:cs typeface="Arial"/>
              </a:rPr>
              <a:t>x</a:t>
            </a:r>
            <a:r>
              <a:rPr sz="2400" b="1" spc="-10" dirty="0">
                <a:solidFill>
                  <a:srgbClr val="212D22"/>
                </a:solidFill>
                <a:latin typeface="Arial"/>
                <a:cs typeface="Arial"/>
              </a:rPr>
              <a:t> </a:t>
            </a:r>
            <a:r>
              <a:rPr sz="2400" b="1" spc="-5" dirty="0">
                <a:solidFill>
                  <a:srgbClr val="CD9146"/>
                </a:solidFill>
                <a:latin typeface="Arial"/>
                <a:cs typeface="Arial"/>
              </a:rPr>
              <a:t>TERMINAL</a:t>
            </a:r>
            <a:r>
              <a:rPr sz="2400" b="1" spc="-10" dirty="0">
                <a:solidFill>
                  <a:srgbClr val="CD9146"/>
                </a:solidFill>
                <a:latin typeface="Arial"/>
                <a:cs typeface="Arial"/>
              </a:rPr>
              <a:t> </a:t>
            </a:r>
            <a:r>
              <a:rPr sz="2400" b="1" spc="-5" dirty="0">
                <a:solidFill>
                  <a:srgbClr val="CD9146"/>
                </a:solidFill>
                <a:latin typeface="Arial"/>
                <a:cs typeface="Arial"/>
              </a:rPr>
              <a:t>LEARNING</a:t>
            </a:r>
            <a:r>
              <a:rPr sz="2400" b="1" spc="-15" dirty="0">
                <a:solidFill>
                  <a:srgbClr val="CD9146"/>
                </a:solidFill>
                <a:latin typeface="Arial"/>
                <a:cs typeface="Arial"/>
              </a:rPr>
              <a:t> </a:t>
            </a:r>
            <a:r>
              <a:rPr sz="2400" b="1" spc="-5" dirty="0">
                <a:solidFill>
                  <a:srgbClr val="CD9146"/>
                </a:solidFill>
                <a:latin typeface="Arial"/>
                <a:cs typeface="Arial"/>
              </a:rPr>
              <a:t>OBJECTIVES</a:t>
            </a:r>
            <a:endParaRPr sz="2400">
              <a:latin typeface="Arial"/>
              <a:cs typeface="Arial"/>
            </a:endParaRPr>
          </a:p>
        </p:txBody>
      </p:sp>
      <p:sp>
        <p:nvSpPr>
          <p:cNvPr id="20" name="object 20"/>
          <p:cNvSpPr txBox="1"/>
          <p:nvPr/>
        </p:nvSpPr>
        <p:spPr>
          <a:xfrm>
            <a:off x="717798" y="6073466"/>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CD9146"/>
                </a:solidFill>
                <a:latin typeface="Arial"/>
                <a:cs typeface="Arial"/>
              </a:rPr>
              <a:t>#</a:t>
            </a:r>
            <a:endParaRPr sz="2000">
              <a:latin typeface="Arial"/>
              <a:cs typeface="Arial"/>
            </a:endParaRPr>
          </a:p>
        </p:txBody>
      </p:sp>
      <p:sp>
        <p:nvSpPr>
          <p:cNvPr id="21" name="object 21"/>
          <p:cNvSpPr txBox="1"/>
          <p:nvPr/>
        </p:nvSpPr>
        <p:spPr>
          <a:xfrm>
            <a:off x="991985" y="6119096"/>
            <a:ext cx="2661920" cy="238760"/>
          </a:xfrm>
          <a:prstGeom prst="rect">
            <a:avLst/>
          </a:prstGeom>
        </p:spPr>
        <p:txBody>
          <a:bodyPr vert="horz" wrap="square" lIns="0" tIns="12065" rIns="0" bIns="0" rtlCol="0">
            <a:spAutoFit/>
          </a:bodyPr>
          <a:lstStyle/>
          <a:p>
            <a:pPr marL="12700">
              <a:lnSpc>
                <a:spcPct val="100000"/>
              </a:lnSpc>
              <a:spcBef>
                <a:spcPts val="95"/>
              </a:spcBef>
            </a:pPr>
            <a:r>
              <a:rPr sz="1400" spc="-5" dirty="0">
                <a:solidFill>
                  <a:srgbClr val="2D3334"/>
                </a:solidFill>
                <a:latin typeface="Arial MT"/>
                <a:cs typeface="Arial MT"/>
              </a:rPr>
              <a:t>=</a:t>
            </a:r>
            <a:r>
              <a:rPr sz="1400" spc="-25" dirty="0">
                <a:solidFill>
                  <a:srgbClr val="2D3334"/>
                </a:solidFill>
                <a:latin typeface="Arial MT"/>
                <a:cs typeface="Arial MT"/>
              </a:rPr>
              <a:t> </a:t>
            </a:r>
            <a:r>
              <a:rPr sz="1400" b="1" spc="-5" dirty="0">
                <a:solidFill>
                  <a:srgbClr val="2D3334"/>
                </a:solidFill>
                <a:latin typeface="Arial"/>
                <a:cs typeface="Arial"/>
              </a:rPr>
              <a:t>Terminal</a:t>
            </a:r>
            <a:r>
              <a:rPr sz="1400" b="1" spc="-25" dirty="0">
                <a:solidFill>
                  <a:srgbClr val="2D3334"/>
                </a:solidFill>
                <a:latin typeface="Arial"/>
                <a:cs typeface="Arial"/>
              </a:rPr>
              <a:t> </a:t>
            </a:r>
            <a:r>
              <a:rPr sz="1400" b="1" spc="-5" dirty="0">
                <a:solidFill>
                  <a:srgbClr val="2D3334"/>
                </a:solidFill>
                <a:latin typeface="Arial"/>
                <a:cs typeface="Arial"/>
              </a:rPr>
              <a:t>Learning</a:t>
            </a:r>
            <a:r>
              <a:rPr sz="1400" b="1" spc="-30" dirty="0">
                <a:solidFill>
                  <a:srgbClr val="2D3334"/>
                </a:solidFill>
                <a:latin typeface="Arial"/>
                <a:cs typeface="Arial"/>
              </a:rPr>
              <a:t> </a:t>
            </a:r>
            <a:r>
              <a:rPr sz="1400" b="1" spc="-5" dirty="0">
                <a:solidFill>
                  <a:srgbClr val="2D3334"/>
                </a:solidFill>
                <a:latin typeface="Arial"/>
                <a:cs typeface="Arial"/>
              </a:rPr>
              <a:t>Objectives</a:t>
            </a:r>
            <a:endParaRPr sz="1400">
              <a:latin typeface="Arial"/>
              <a:cs typeface="Arial"/>
            </a:endParaRPr>
          </a:p>
        </p:txBody>
      </p:sp>
      <p:sp>
        <p:nvSpPr>
          <p:cNvPr id="22" name="object 22"/>
          <p:cNvSpPr txBox="1"/>
          <p:nvPr/>
        </p:nvSpPr>
        <p:spPr>
          <a:xfrm>
            <a:off x="3187381" y="5352764"/>
            <a:ext cx="581533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212D22"/>
                </a:solidFill>
                <a:latin typeface="Arial"/>
                <a:cs typeface="Arial"/>
              </a:rPr>
              <a:t>5</a:t>
            </a:r>
            <a:r>
              <a:rPr sz="2400" b="1" spc="-15" dirty="0">
                <a:solidFill>
                  <a:srgbClr val="212D22"/>
                </a:solidFill>
                <a:latin typeface="Arial"/>
                <a:cs typeface="Arial"/>
              </a:rPr>
              <a:t> </a:t>
            </a:r>
            <a:r>
              <a:rPr sz="2400" b="1" dirty="0">
                <a:solidFill>
                  <a:srgbClr val="212D22"/>
                </a:solidFill>
                <a:latin typeface="Arial"/>
                <a:cs typeface="Arial"/>
              </a:rPr>
              <a:t>x</a:t>
            </a:r>
            <a:r>
              <a:rPr sz="2400" b="1" spc="-5" dirty="0">
                <a:solidFill>
                  <a:srgbClr val="212D22"/>
                </a:solidFill>
                <a:latin typeface="Arial"/>
                <a:cs typeface="Arial"/>
              </a:rPr>
              <a:t> </a:t>
            </a:r>
            <a:r>
              <a:rPr sz="2400" b="1" spc="-5" dirty="0">
                <a:solidFill>
                  <a:srgbClr val="CD9146"/>
                </a:solidFill>
                <a:latin typeface="Arial"/>
                <a:cs typeface="Arial"/>
              </a:rPr>
              <a:t>ENABLING</a:t>
            </a:r>
            <a:r>
              <a:rPr sz="2400" b="1" spc="-10" dirty="0">
                <a:solidFill>
                  <a:srgbClr val="CD9146"/>
                </a:solidFill>
                <a:latin typeface="Arial"/>
                <a:cs typeface="Arial"/>
              </a:rPr>
              <a:t> </a:t>
            </a:r>
            <a:r>
              <a:rPr sz="2400" b="1" spc="-5" dirty="0">
                <a:solidFill>
                  <a:srgbClr val="CD9146"/>
                </a:solidFill>
                <a:latin typeface="Arial"/>
                <a:cs typeface="Arial"/>
              </a:rPr>
              <a:t>LEARNING</a:t>
            </a:r>
            <a:r>
              <a:rPr sz="2400" b="1" spc="-10" dirty="0">
                <a:solidFill>
                  <a:srgbClr val="CD9146"/>
                </a:solidFill>
                <a:latin typeface="Arial"/>
                <a:cs typeface="Arial"/>
              </a:rPr>
              <a:t> </a:t>
            </a:r>
            <a:r>
              <a:rPr sz="2400" b="1" spc="-5" dirty="0">
                <a:solidFill>
                  <a:srgbClr val="CD9146"/>
                </a:solidFill>
                <a:latin typeface="Arial"/>
                <a:cs typeface="Arial"/>
              </a:rPr>
              <a:t>OBJECTIVES</a:t>
            </a:r>
            <a:endParaRPr sz="2400">
              <a:latin typeface="Arial"/>
              <a:cs typeface="Arial"/>
            </a:endParaRPr>
          </a:p>
        </p:txBody>
      </p:sp>
      <p:grpSp>
        <p:nvGrpSpPr>
          <p:cNvPr id="23" name="object 23"/>
          <p:cNvGrpSpPr/>
          <p:nvPr/>
        </p:nvGrpSpPr>
        <p:grpSpPr>
          <a:xfrm>
            <a:off x="5721994" y="6138972"/>
            <a:ext cx="219075" cy="219075"/>
            <a:chOff x="5721994" y="6138972"/>
            <a:chExt cx="219075" cy="219075"/>
          </a:xfrm>
        </p:grpSpPr>
        <p:pic>
          <p:nvPicPr>
            <p:cNvPr id="24" name="object 24"/>
            <p:cNvPicPr/>
            <p:nvPr/>
          </p:nvPicPr>
          <p:blipFill>
            <a:blip r:embed="rId9" cstate="print"/>
            <a:stretch>
              <a:fillRect/>
            </a:stretch>
          </p:blipFill>
          <p:spPr>
            <a:xfrm>
              <a:off x="5728344" y="6145322"/>
              <a:ext cx="205976" cy="205976"/>
            </a:xfrm>
            <a:prstGeom prst="rect">
              <a:avLst/>
            </a:prstGeom>
          </p:spPr>
        </p:pic>
        <p:pic>
          <p:nvPicPr>
            <p:cNvPr id="25" name="object 25"/>
            <p:cNvPicPr/>
            <p:nvPr/>
          </p:nvPicPr>
          <p:blipFill>
            <a:blip r:embed="rId10" cstate="print"/>
            <a:stretch>
              <a:fillRect/>
            </a:stretch>
          </p:blipFill>
          <p:spPr>
            <a:xfrm>
              <a:off x="5721994" y="6138972"/>
              <a:ext cx="218676" cy="218676"/>
            </a:xfrm>
            <a:prstGeom prst="rect">
              <a:avLst/>
            </a:prstGeom>
          </p:spPr>
        </p:pic>
      </p:grpSp>
      <p:sp>
        <p:nvSpPr>
          <p:cNvPr id="27" name="object 27"/>
          <p:cNvSpPr txBox="1"/>
          <p:nvPr/>
        </p:nvSpPr>
        <p:spPr>
          <a:xfrm>
            <a:off x="11698970" y="6554038"/>
            <a:ext cx="227965" cy="213995"/>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1200" dirty="0">
                <a:latin typeface="Arial MT"/>
                <a:cs typeface="Arial MT"/>
              </a:rPr>
              <a:t>3</a:t>
            </a:fld>
            <a:endParaRPr sz="1200">
              <a:latin typeface="Arial MT"/>
              <a:cs typeface="Arial MT"/>
            </a:endParaRPr>
          </a:p>
        </p:txBody>
      </p:sp>
      <p:sp>
        <p:nvSpPr>
          <p:cNvPr id="28" name="object 28"/>
          <p:cNvSpPr txBox="1"/>
          <p:nvPr/>
        </p:nvSpPr>
        <p:spPr>
          <a:xfrm>
            <a:off x="9408654"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#TCCC-CPP-PPT-21</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30" name="Picture 29">
            <a:extLst>
              <a:ext uri="{FF2B5EF4-FFF2-40B4-BE49-F238E27FC236}">
                <a16:creationId xmlns:a16="http://schemas.microsoft.com/office/drawing/2014/main" id="{528CDCB0-3203-8004-A128-1EBEB21A4D78}"/>
              </a:ext>
            </a:extLst>
          </p:cNvPr>
          <p:cNvPicPr>
            <a:picLocks noChangeAspect="1"/>
          </p:cNvPicPr>
          <p:nvPr/>
        </p:nvPicPr>
        <p:blipFill>
          <a:blip r:embed="rId11"/>
          <a:stretch>
            <a:fillRect/>
          </a:stretch>
        </p:blipFill>
        <p:spPr>
          <a:xfrm>
            <a:off x="1676400" y="1439731"/>
            <a:ext cx="8908276" cy="37146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09372" y="255270"/>
            <a:ext cx="1172717" cy="656081"/>
          </a:xfrm>
          <a:prstGeom prst="rect">
            <a:avLst/>
          </a:prstGeom>
        </p:spPr>
      </p:pic>
      <p:grpSp>
        <p:nvGrpSpPr>
          <p:cNvPr id="3" name="object 3"/>
          <p:cNvGrpSpPr/>
          <p:nvPr/>
        </p:nvGrpSpPr>
        <p:grpSpPr>
          <a:xfrm>
            <a:off x="89915" y="1863090"/>
            <a:ext cx="6966584" cy="4646930"/>
            <a:chOff x="89915" y="1863090"/>
            <a:chExt cx="6966584" cy="4646930"/>
          </a:xfrm>
        </p:grpSpPr>
        <p:pic>
          <p:nvPicPr>
            <p:cNvPr id="4" name="object 4"/>
            <p:cNvPicPr/>
            <p:nvPr/>
          </p:nvPicPr>
          <p:blipFill>
            <a:blip r:embed="rId4" cstate="print"/>
            <a:stretch>
              <a:fillRect/>
            </a:stretch>
          </p:blipFill>
          <p:spPr>
            <a:xfrm>
              <a:off x="4266438" y="1863090"/>
              <a:ext cx="2789668" cy="2024633"/>
            </a:xfrm>
            <a:prstGeom prst="rect">
              <a:avLst/>
            </a:prstGeom>
          </p:spPr>
        </p:pic>
        <p:pic>
          <p:nvPicPr>
            <p:cNvPr id="5" name="object 5"/>
            <p:cNvPicPr/>
            <p:nvPr/>
          </p:nvPicPr>
          <p:blipFill>
            <a:blip r:embed="rId5" cstate="print"/>
            <a:stretch>
              <a:fillRect/>
            </a:stretch>
          </p:blipFill>
          <p:spPr>
            <a:xfrm>
              <a:off x="89915" y="3790188"/>
              <a:ext cx="4246625" cy="2719577"/>
            </a:xfrm>
            <a:prstGeom prst="rect">
              <a:avLst/>
            </a:prstGeom>
          </p:spPr>
        </p:pic>
      </p:grpSp>
      <p:sp>
        <p:nvSpPr>
          <p:cNvPr id="6" name="object 6"/>
          <p:cNvSpPr txBox="1"/>
          <p:nvPr/>
        </p:nvSpPr>
        <p:spPr>
          <a:xfrm>
            <a:off x="646896" y="1917358"/>
            <a:ext cx="2491740" cy="57404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MT"/>
                <a:cs typeface="Arial MT"/>
              </a:rPr>
              <a:t>Communicate</a:t>
            </a:r>
            <a:r>
              <a:rPr sz="1800" spc="-55" dirty="0">
                <a:latin typeface="Arial MT"/>
                <a:cs typeface="Arial MT"/>
              </a:rPr>
              <a:t> </a:t>
            </a:r>
            <a:r>
              <a:rPr sz="1800" spc="-5" dirty="0">
                <a:latin typeface="Arial MT"/>
                <a:cs typeface="Arial MT"/>
              </a:rPr>
              <a:t>with</a:t>
            </a:r>
            <a:endParaRPr sz="1800">
              <a:latin typeface="Arial MT"/>
              <a:cs typeface="Arial MT"/>
            </a:endParaRPr>
          </a:p>
          <a:p>
            <a:pPr marL="12700">
              <a:lnSpc>
                <a:spcPct val="100000"/>
              </a:lnSpc>
            </a:pPr>
            <a:r>
              <a:rPr sz="1800" b="1" spc="-5" dirty="0">
                <a:latin typeface="Arial"/>
                <a:cs typeface="Arial"/>
              </a:rPr>
              <a:t>the</a:t>
            </a:r>
            <a:r>
              <a:rPr sz="1800" b="1" spc="-15" dirty="0">
                <a:latin typeface="Arial"/>
                <a:cs typeface="Arial"/>
              </a:rPr>
              <a:t> </a:t>
            </a:r>
            <a:r>
              <a:rPr sz="1800" b="1" spc="-5" dirty="0">
                <a:latin typeface="Arial"/>
                <a:cs typeface="Arial"/>
              </a:rPr>
              <a:t>casualty</a:t>
            </a:r>
            <a:r>
              <a:rPr sz="1800" b="1" spc="-10" dirty="0">
                <a:latin typeface="Arial"/>
                <a:cs typeface="Arial"/>
              </a:rPr>
              <a:t> </a:t>
            </a:r>
            <a:r>
              <a:rPr sz="1800" dirty="0">
                <a:latin typeface="Arial MT"/>
                <a:cs typeface="Arial MT"/>
              </a:rPr>
              <a:t>if</a:t>
            </a:r>
            <a:r>
              <a:rPr sz="1800" spc="-10" dirty="0">
                <a:latin typeface="Arial MT"/>
                <a:cs typeface="Arial MT"/>
              </a:rPr>
              <a:t> </a:t>
            </a:r>
            <a:r>
              <a:rPr sz="1800" spc="-5" dirty="0">
                <a:latin typeface="Arial MT"/>
                <a:cs typeface="Arial MT"/>
              </a:rPr>
              <a:t>possible:</a:t>
            </a:r>
            <a:endParaRPr sz="1800">
              <a:latin typeface="Arial MT"/>
              <a:cs typeface="Arial MT"/>
            </a:endParaRPr>
          </a:p>
        </p:txBody>
      </p:sp>
      <p:sp>
        <p:nvSpPr>
          <p:cNvPr id="7" name="object 7"/>
          <p:cNvSpPr txBox="1"/>
          <p:nvPr/>
        </p:nvSpPr>
        <p:spPr>
          <a:xfrm>
            <a:off x="880753" y="2465998"/>
            <a:ext cx="2515870" cy="1153160"/>
          </a:xfrm>
          <a:prstGeom prst="rect">
            <a:avLst/>
          </a:prstGeom>
        </p:spPr>
        <p:txBody>
          <a:bodyPr vert="horz" wrap="square" lIns="0" tIns="12700" rIns="0" bIns="0" rtlCol="0">
            <a:spAutoFit/>
          </a:bodyPr>
          <a:lstStyle/>
          <a:p>
            <a:pPr marL="12700" marR="1388110">
              <a:lnSpc>
                <a:spcPct val="136900"/>
              </a:lnSpc>
              <a:spcBef>
                <a:spcPts val="100"/>
              </a:spcBef>
            </a:pPr>
            <a:r>
              <a:rPr sz="1800" spc="-5" dirty="0">
                <a:latin typeface="Arial MT"/>
                <a:cs typeface="Arial MT"/>
              </a:rPr>
              <a:t>E</a:t>
            </a:r>
            <a:r>
              <a:rPr sz="1800" dirty="0">
                <a:latin typeface="Arial MT"/>
                <a:cs typeface="Arial MT"/>
              </a:rPr>
              <a:t>n</a:t>
            </a:r>
            <a:r>
              <a:rPr sz="1800" spc="-5" dirty="0">
                <a:latin typeface="Arial MT"/>
                <a:cs typeface="Arial MT"/>
              </a:rPr>
              <a:t>c</a:t>
            </a:r>
            <a:r>
              <a:rPr sz="1800" dirty="0">
                <a:latin typeface="Arial MT"/>
                <a:cs typeface="Arial MT"/>
              </a:rPr>
              <a:t>ourage  </a:t>
            </a:r>
            <a:r>
              <a:rPr sz="1800" spc="-5" dirty="0">
                <a:latin typeface="Arial MT"/>
                <a:cs typeface="Arial MT"/>
              </a:rPr>
              <a:t>Reassure</a:t>
            </a:r>
            <a:endParaRPr sz="1800">
              <a:latin typeface="Arial MT"/>
              <a:cs typeface="Arial MT"/>
            </a:endParaRPr>
          </a:p>
          <a:p>
            <a:pPr marL="12700">
              <a:lnSpc>
                <a:spcPct val="100000"/>
              </a:lnSpc>
              <a:spcBef>
                <a:spcPts val="805"/>
              </a:spcBef>
            </a:pPr>
            <a:r>
              <a:rPr sz="1800" spc="-5" dirty="0">
                <a:latin typeface="Arial MT"/>
                <a:cs typeface="Arial MT"/>
              </a:rPr>
              <a:t>Explain</a:t>
            </a:r>
            <a:r>
              <a:rPr sz="1800" spc="-30" dirty="0">
                <a:latin typeface="Arial MT"/>
                <a:cs typeface="Arial MT"/>
              </a:rPr>
              <a:t> </a:t>
            </a:r>
            <a:r>
              <a:rPr sz="1800" dirty="0">
                <a:latin typeface="Arial MT"/>
                <a:cs typeface="Arial MT"/>
              </a:rPr>
              <a:t>care</a:t>
            </a:r>
            <a:r>
              <a:rPr sz="1800" spc="-25" dirty="0">
                <a:latin typeface="Arial MT"/>
                <a:cs typeface="Arial MT"/>
              </a:rPr>
              <a:t> </a:t>
            </a:r>
            <a:r>
              <a:rPr sz="1800" dirty="0">
                <a:latin typeface="Arial MT"/>
                <a:cs typeface="Arial MT"/>
              </a:rPr>
              <a:t>being</a:t>
            </a:r>
            <a:r>
              <a:rPr sz="1800" spc="-25" dirty="0">
                <a:latin typeface="Arial MT"/>
                <a:cs typeface="Arial MT"/>
              </a:rPr>
              <a:t> </a:t>
            </a:r>
            <a:r>
              <a:rPr sz="1800" spc="-5" dirty="0">
                <a:latin typeface="Arial MT"/>
                <a:cs typeface="Arial MT"/>
              </a:rPr>
              <a:t>given</a:t>
            </a:r>
            <a:endParaRPr sz="1800">
              <a:latin typeface="Arial MT"/>
              <a:cs typeface="Arial MT"/>
            </a:endParaRPr>
          </a:p>
        </p:txBody>
      </p:sp>
      <p:sp>
        <p:nvSpPr>
          <p:cNvPr id="8" name="object 8"/>
          <p:cNvSpPr txBox="1"/>
          <p:nvPr/>
        </p:nvSpPr>
        <p:spPr>
          <a:xfrm>
            <a:off x="4264719" y="4032594"/>
            <a:ext cx="3340735" cy="1122680"/>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Communicate </a:t>
            </a:r>
            <a:r>
              <a:rPr sz="1800" dirty="0">
                <a:latin typeface="Arial MT"/>
                <a:cs typeface="Arial MT"/>
              </a:rPr>
              <a:t>as soon as </a:t>
            </a:r>
            <a:r>
              <a:rPr sz="1800" spc="5" dirty="0">
                <a:latin typeface="Arial MT"/>
                <a:cs typeface="Arial MT"/>
              </a:rPr>
              <a:t> </a:t>
            </a:r>
            <a:r>
              <a:rPr sz="1800" spc="-5" dirty="0">
                <a:latin typeface="Arial MT"/>
                <a:cs typeface="Arial MT"/>
              </a:rPr>
              <a:t>possible</a:t>
            </a:r>
            <a:r>
              <a:rPr sz="1800" spc="114" dirty="0">
                <a:latin typeface="Arial MT"/>
                <a:cs typeface="Arial MT"/>
              </a:rPr>
              <a:t> </a:t>
            </a:r>
            <a:r>
              <a:rPr sz="1800" spc="-5" dirty="0">
                <a:latin typeface="Arial MT"/>
                <a:cs typeface="Arial MT"/>
              </a:rPr>
              <a:t>with</a:t>
            </a:r>
            <a:r>
              <a:rPr sz="1800" spc="135" dirty="0">
                <a:latin typeface="Arial MT"/>
                <a:cs typeface="Arial MT"/>
              </a:rPr>
              <a:t> </a:t>
            </a:r>
            <a:r>
              <a:rPr sz="1800" b="1" spc="-5" dirty="0">
                <a:latin typeface="Arial"/>
                <a:cs typeface="Arial"/>
              </a:rPr>
              <a:t>tactical </a:t>
            </a:r>
            <a:r>
              <a:rPr sz="1800" b="1" dirty="0">
                <a:latin typeface="Arial"/>
                <a:cs typeface="Arial"/>
              </a:rPr>
              <a:t> </a:t>
            </a:r>
            <a:r>
              <a:rPr sz="1800" b="1" spc="-5" dirty="0">
                <a:latin typeface="Arial"/>
                <a:cs typeface="Arial"/>
              </a:rPr>
              <a:t>leadership </a:t>
            </a:r>
            <a:r>
              <a:rPr sz="1800" dirty="0">
                <a:latin typeface="Arial MT"/>
                <a:cs typeface="Arial MT"/>
              </a:rPr>
              <a:t>and </a:t>
            </a:r>
            <a:r>
              <a:rPr sz="1800" b="1" spc="-5" dirty="0">
                <a:latin typeface="Arial"/>
                <a:cs typeface="Arial"/>
              </a:rPr>
              <a:t>other </a:t>
            </a:r>
            <a:r>
              <a:rPr sz="1800" b="1" dirty="0">
                <a:latin typeface="Arial"/>
                <a:cs typeface="Arial"/>
              </a:rPr>
              <a:t> </a:t>
            </a:r>
            <a:r>
              <a:rPr sz="1800" b="1" spc="-5" dirty="0">
                <a:latin typeface="Arial"/>
                <a:cs typeface="Arial"/>
              </a:rPr>
              <a:t>prehospital</a:t>
            </a:r>
            <a:r>
              <a:rPr sz="1800" b="1" spc="-15" dirty="0">
                <a:latin typeface="Arial"/>
                <a:cs typeface="Arial"/>
              </a:rPr>
              <a:t> </a:t>
            </a:r>
            <a:r>
              <a:rPr sz="1800" b="1" spc="-5" dirty="0">
                <a:latin typeface="Arial"/>
                <a:cs typeface="Arial"/>
              </a:rPr>
              <a:t>medical</a:t>
            </a:r>
            <a:r>
              <a:rPr sz="1800" b="1" spc="-15" dirty="0">
                <a:latin typeface="Arial"/>
                <a:cs typeface="Arial"/>
              </a:rPr>
              <a:t> </a:t>
            </a:r>
            <a:r>
              <a:rPr sz="1800" b="1" spc="-5" dirty="0">
                <a:latin typeface="Arial"/>
                <a:cs typeface="Arial"/>
              </a:rPr>
              <a:t>providers</a:t>
            </a:r>
            <a:r>
              <a:rPr sz="1800" spc="-5" dirty="0">
                <a:latin typeface="Arial MT"/>
                <a:cs typeface="Arial MT"/>
              </a:rPr>
              <a:t>:</a:t>
            </a:r>
            <a:endParaRPr sz="1800">
              <a:latin typeface="Arial MT"/>
              <a:cs typeface="Arial MT"/>
            </a:endParaRPr>
          </a:p>
        </p:txBody>
      </p:sp>
      <p:sp>
        <p:nvSpPr>
          <p:cNvPr id="9" name="object 9"/>
          <p:cNvSpPr txBox="1"/>
          <p:nvPr/>
        </p:nvSpPr>
        <p:spPr>
          <a:xfrm>
            <a:off x="4491947" y="5129874"/>
            <a:ext cx="3126105" cy="1153160"/>
          </a:xfrm>
          <a:prstGeom prst="rect">
            <a:avLst/>
          </a:prstGeom>
        </p:spPr>
        <p:txBody>
          <a:bodyPr vert="horz" wrap="square" lIns="0" tIns="113664" rIns="0" bIns="0" rtlCol="0">
            <a:spAutoFit/>
          </a:bodyPr>
          <a:lstStyle/>
          <a:p>
            <a:pPr marL="12700">
              <a:lnSpc>
                <a:spcPct val="100000"/>
              </a:lnSpc>
              <a:spcBef>
                <a:spcPts val="894"/>
              </a:spcBef>
            </a:pPr>
            <a:r>
              <a:rPr sz="1800" spc="-5" dirty="0">
                <a:latin typeface="Arial MT"/>
                <a:cs typeface="Arial MT"/>
              </a:rPr>
              <a:t>Casualty</a:t>
            </a:r>
            <a:r>
              <a:rPr sz="1800" spc="-35" dirty="0">
                <a:latin typeface="Arial MT"/>
                <a:cs typeface="Arial MT"/>
              </a:rPr>
              <a:t> </a:t>
            </a:r>
            <a:r>
              <a:rPr sz="1800" spc="-5" dirty="0">
                <a:latin typeface="Arial MT"/>
                <a:cs typeface="Arial MT"/>
              </a:rPr>
              <a:t>status</a:t>
            </a:r>
            <a:endParaRPr sz="1800">
              <a:latin typeface="Arial MT"/>
              <a:cs typeface="Arial MT"/>
            </a:endParaRPr>
          </a:p>
          <a:p>
            <a:pPr marL="12700" marR="5080">
              <a:lnSpc>
                <a:spcPts val="2960"/>
              </a:lnSpc>
              <a:spcBef>
                <a:spcPts val="105"/>
              </a:spcBef>
            </a:pPr>
            <a:r>
              <a:rPr sz="1800" spc="-5" dirty="0">
                <a:latin typeface="Arial MT"/>
                <a:cs typeface="Arial MT"/>
              </a:rPr>
              <a:t>Evac requirements </a:t>
            </a:r>
            <a:r>
              <a:rPr sz="1800" dirty="0">
                <a:latin typeface="Arial MT"/>
                <a:cs typeface="Arial MT"/>
              </a:rPr>
              <a:t>and </a:t>
            </a:r>
            <a:r>
              <a:rPr sz="1800" spc="-5" dirty="0">
                <a:latin typeface="Arial MT"/>
                <a:cs typeface="Arial MT"/>
              </a:rPr>
              <a:t>priority </a:t>
            </a:r>
            <a:r>
              <a:rPr sz="1800" spc="-490" dirty="0">
                <a:latin typeface="Arial MT"/>
                <a:cs typeface="Arial MT"/>
              </a:rPr>
              <a:t> </a:t>
            </a:r>
            <a:r>
              <a:rPr sz="1800" spc="-5" dirty="0">
                <a:latin typeface="Arial MT"/>
                <a:cs typeface="Arial MT"/>
              </a:rPr>
              <a:t>Casualty</a:t>
            </a:r>
            <a:r>
              <a:rPr sz="1800" spc="-15" dirty="0">
                <a:latin typeface="Arial MT"/>
                <a:cs typeface="Arial MT"/>
              </a:rPr>
              <a:t> </a:t>
            </a:r>
            <a:r>
              <a:rPr sz="1800" spc="-5" dirty="0">
                <a:latin typeface="Arial MT"/>
                <a:cs typeface="Arial MT"/>
              </a:rPr>
              <a:t>treatment</a:t>
            </a:r>
            <a:endParaRPr sz="1800">
              <a:latin typeface="Arial MT"/>
              <a:cs typeface="Arial MT"/>
            </a:endParaRPr>
          </a:p>
        </p:txBody>
      </p:sp>
      <p:sp>
        <p:nvSpPr>
          <p:cNvPr id="10" name="object 10"/>
          <p:cNvSpPr txBox="1">
            <a:spLocks noGrp="1"/>
          </p:cNvSpPr>
          <p:nvPr>
            <p:ph type="title"/>
          </p:nvPr>
        </p:nvSpPr>
        <p:spPr>
          <a:prstGeom prst="rect">
            <a:avLst/>
          </a:prstGeom>
        </p:spPr>
        <p:txBody>
          <a:bodyPr vert="horz" wrap="square" lIns="0" tIns="67310" rIns="0" bIns="0" rtlCol="0">
            <a:spAutoFit/>
          </a:bodyPr>
          <a:lstStyle/>
          <a:p>
            <a:pPr marL="12700">
              <a:lnSpc>
                <a:spcPct val="100000"/>
              </a:lnSpc>
              <a:spcBef>
                <a:spcPts val="530"/>
              </a:spcBef>
            </a:pPr>
            <a:r>
              <a:rPr spc="-5" dirty="0"/>
              <a:t>Module</a:t>
            </a:r>
            <a:r>
              <a:rPr spc="-40" dirty="0"/>
              <a:t> </a:t>
            </a:r>
            <a:r>
              <a:rPr spc="-5" dirty="0"/>
              <a:t>21:</a:t>
            </a:r>
            <a:r>
              <a:rPr spc="-45" dirty="0"/>
              <a:t> </a:t>
            </a:r>
            <a:r>
              <a:rPr spc="-5" dirty="0"/>
              <a:t>Communication</a:t>
            </a:r>
          </a:p>
          <a:p>
            <a:pPr marL="150495">
              <a:lnSpc>
                <a:spcPct val="100000"/>
              </a:lnSpc>
              <a:spcBef>
                <a:spcPts val="780"/>
              </a:spcBef>
            </a:pPr>
            <a:r>
              <a:rPr sz="3600" spc="-5" dirty="0">
                <a:solidFill>
                  <a:srgbClr val="000000"/>
                </a:solidFill>
              </a:rPr>
              <a:t>IMPORTANCE</a:t>
            </a:r>
            <a:endParaRPr sz="3600"/>
          </a:p>
        </p:txBody>
      </p:sp>
      <p:sp>
        <p:nvSpPr>
          <p:cNvPr id="11" name="object 11"/>
          <p:cNvSpPr txBox="1"/>
          <p:nvPr/>
        </p:nvSpPr>
        <p:spPr>
          <a:xfrm>
            <a:off x="3727412" y="1187071"/>
            <a:ext cx="7637780" cy="1261745"/>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OF</a:t>
            </a:r>
            <a:r>
              <a:rPr sz="3600" b="1" spc="-40" dirty="0">
                <a:latin typeface="Arial"/>
                <a:cs typeface="Arial"/>
              </a:rPr>
              <a:t> </a:t>
            </a:r>
            <a:r>
              <a:rPr sz="3600" b="1" spc="-5" dirty="0">
                <a:solidFill>
                  <a:srgbClr val="CD9146"/>
                </a:solidFill>
                <a:latin typeface="Arial"/>
                <a:cs typeface="Arial"/>
              </a:rPr>
              <a:t>COMMUNICATION</a:t>
            </a:r>
            <a:endParaRPr sz="3600">
              <a:latin typeface="Arial"/>
              <a:cs typeface="Arial"/>
            </a:endParaRPr>
          </a:p>
          <a:p>
            <a:pPr marL="4486275">
              <a:lnSpc>
                <a:spcPts val="2050"/>
              </a:lnSpc>
              <a:spcBef>
                <a:spcPts val="1310"/>
              </a:spcBef>
            </a:pPr>
            <a:r>
              <a:rPr sz="1800" spc="-5" dirty="0">
                <a:latin typeface="Arial MT"/>
                <a:cs typeface="Arial MT"/>
              </a:rPr>
              <a:t>Communicate</a:t>
            </a:r>
            <a:r>
              <a:rPr sz="1800" spc="-20" dirty="0">
                <a:latin typeface="Arial MT"/>
                <a:cs typeface="Arial MT"/>
              </a:rPr>
              <a:t> </a:t>
            </a:r>
            <a:r>
              <a:rPr sz="1800" spc="-5" dirty="0">
                <a:latin typeface="Arial MT"/>
                <a:cs typeface="Arial MT"/>
              </a:rPr>
              <a:t>with</a:t>
            </a:r>
            <a:r>
              <a:rPr sz="1800" dirty="0">
                <a:latin typeface="Arial MT"/>
                <a:cs typeface="Arial MT"/>
              </a:rPr>
              <a:t> </a:t>
            </a:r>
            <a:r>
              <a:rPr sz="1800" b="1" spc="-5" dirty="0">
                <a:latin typeface="Arial"/>
                <a:cs typeface="Arial"/>
              </a:rPr>
              <a:t>evacuation</a:t>
            </a:r>
            <a:endParaRPr sz="1800">
              <a:latin typeface="Arial"/>
              <a:cs typeface="Arial"/>
            </a:endParaRPr>
          </a:p>
          <a:p>
            <a:pPr marL="4486275">
              <a:lnSpc>
                <a:spcPts val="2050"/>
              </a:lnSpc>
            </a:pPr>
            <a:r>
              <a:rPr sz="1800" dirty="0">
                <a:latin typeface="Arial MT"/>
                <a:cs typeface="Arial MT"/>
              </a:rPr>
              <a:t>and</a:t>
            </a:r>
            <a:r>
              <a:rPr sz="1800" spc="-35" dirty="0">
                <a:latin typeface="Arial MT"/>
                <a:cs typeface="Arial MT"/>
              </a:rPr>
              <a:t> </a:t>
            </a:r>
            <a:r>
              <a:rPr sz="1800" b="1" spc="-5" dirty="0">
                <a:latin typeface="Arial"/>
                <a:cs typeface="Arial"/>
              </a:rPr>
              <a:t>medical</a:t>
            </a:r>
            <a:r>
              <a:rPr sz="1800" b="1" spc="-30" dirty="0">
                <a:latin typeface="Arial"/>
                <a:cs typeface="Arial"/>
              </a:rPr>
              <a:t> </a:t>
            </a:r>
            <a:r>
              <a:rPr sz="1800" b="1" dirty="0">
                <a:latin typeface="Arial"/>
                <a:cs typeface="Arial"/>
              </a:rPr>
              <a:t>assets</a:t>
            </a:r>
            <a:endParaRPr sz="1800">
              <a:latin typeface="Arial"/>
              <a:cs typeface="Arial"/>
            </a:endParaRPr>
          </a:p>
        </p:txBody>
      </p:sp>
      <p:sp>
        <p:nvSpPr>
          <p:cNvPr id="12" name="object 12"/>
          <p:cNvSpPr txBox="1"/>
          <p:nvPr/>
        </p:nvSpPr>
        <p:spPr>
          <a:xfrm>
            <a:off x="8428573" y="2585195"/>
            <a:ext cx="3342004" cy="242252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Communicate with </a:t>
            </a:r>
            <a:r>
              <a:rPr sz="1800" b="1" spc="-5" dirty="0">
                <a:latin typeface="Arial"/>
                <a:cs typeface="Arial"/>
              </a:rPr>
              <a:t>evacuation </a:t>
            </a:r>
            <a:r>
              <a:rPr sz="1800" b="1" dirty="0">
                <a:latin typeface="Arial"/>
                <a:cs typeface="Arial"/>
              </a:rPr>
              <a:t> system </a:t>
            </a:r>
            <a:r>
              <a:rPr sz="1800" spc="-5" dirty="0">
                <a:latin typeface="Arial MT"/>
                <a:cs typeface="Arial MT"/>
              </a:rPr>
              <a:t>to coordinate TACEVAC </a:t>
            </a:r>
            <a:r>
              <a:rPr sz="1800" spc="-490" dirty="0">
                <a:latin typeface="Arial MT"/>
                <a:cs typeface="Arial MT"/>
              </a:rPr>
              <a:t> </a:t>
            </a:r>
            <a:r>
              <a:rPr sz="1800" dirty="0">
                <a:latin typeface="Arial MT"/>
                <a:cs typeface="Arial MT"/>
              </a:rPr>
              <a:t>(CASEVAC</a:t>
            </a:r>
            <a:r>
              <a:rPr sz="1800" spc="-35" dirty="0">
                <a:latin typeface="Arial MT"/>
                <a:cs typeface="Arial MT"/>
              </a:rPr>
              <a:t> </a:t>
            </a:r>
            <a:r>
              <a:rPr sz="1800" dirty="0">
                <a:latin typeface="Arial MT"/>
                <a:cs typeface="Arial MT"/>
              </a:rPr>
              <a:t>or</a:t>
            </a:r>
            <a:r>
              <a:rPr sz="1800" spc="-40" dirty="0">
                <a:latin typeface="Arial MT"/>
                <a:cs typeface="Arial MT"/>
              </a:rPr>
              <a:t> </a:t>
            </a:r>
            <a:r>
              <a:rPr sz="1800" dirty="0">
                <a:latin typeface="Arial MT"/>
                <a:cs typeface="Arial MT"/>
              </a:rPr>
              <a:t>MEDEVAC)</a:t>
            </a:r>
            <a:r>
              <a:rPr sz="1800" spc="-40" dirty="0">
                <a:latin typeface="Arial MT"/>
                <a:cs typeface="Arial MT"/>
              </a:rPr>
              <a:t> </a:t>
            </a:r>
            <a:r>
              <a:rPr sz="1800" dirty="0">
                <a:latin typeface="Arial MT"/>
                <a:cs typeface="Arial MT"/>
              </a:rPr>
              <a:t>using </a:t>
            </a:r>
            <a:r>
              <a:rPr sz="1800" spc="-484" dirty="0">
                <a:latin typeface="Arial MT"/>
                <a:cs typeface="Arial MT"/>
              </a:rPr>
              <a:t> </a:t>
            </a:r>
            <a:r>
              <a:rPr sz="1800" dirty="0">
                <a:latin typeface="Arial MT"/>
                <a:cs typeface="Arial MT"/>
              </a:rPr>
              <a:t>a</a:t>
            </a:r>
            <a:r>
              <a:rPr sz="1800" spc="-10" dirty="0">
                <a:latin typeface="Arial MT"/>
                <a:cs typeface="Arial MT"/>
              </a:rPr>
              <a:t> </a:t>
            </a:r>
            <a:r>
              <a:rPr sz="1800" dirty="0">
                <a:latin typeface="Arial MT"/>
                <a:cs typeface="Arial MT"/>
              </a:rPr>
              <a:t>MEDEVAC</a:t>
            </a:r>
            <a:r>
              <a:rPr sz="1800" spc="-5" dirty="0">
                <a:latin typeface="Arial MT"/>
                <a:cs typeface="Arial MT"/>
              </a:rPr>
              <a:t> </a:t>
            </a:r>
            <a:r>
              <a:rPr sz="1800" dirty="0">
                <a:latin typeface="Arial MT"/>
                <a:cs typeface="Arial MT"/>
              </a:rPr>
              <a:t>request</a:t>
            </a:r>
            <a:endParaRPr sz="1800">
              <a:latin typeface="Arial MT"/>
              <a:cs typeface="Arial MT"/>
            </a:endParaRPr>
          </a:p>
          <a:p>
            <a:pPr marL="12700">
              <a:lnSpc>
                <a:spcPct val="100000"/>
              </a:lnSpc>
              <a:spcBef>
                <a:spcPts val="795"/>
              </a:spcBef>
            </a:pPr>
            <a:r>
              <a:rPr sz="1800" spc="-5" dirty="0">
                <a:latin typeface="Arial MT"/>
                <a:cs typeface="Arial MT"/>
              </a:rPr>
              <a:t>MIST</a:t>
            </a:r>
            <a:r>
              <a:rPr sz="1800" spc="-40" dirty="0">
                <a:latin typeface="Arial MT"/>
                <a:cs typeface="Arial MT"/>
              </a:rPr>
              <a:t> </a:t>
            </a:r>
            <a:r>
              <a:rPr sz="1800" dirty="0">
                <a:latin typeface="Arial MT"/>
                <a:cs typeface="Arial MT"/>
              </a:rPr>
              <a:t>report</a:t>
            </a:r>
            <a:endParaRPr sz="1800">
              <a:latin typeface="Arial MT"/>
              <a:cs typeface="Arial MT"/>
            </a:endParaRPr>
          </a:p>
          <a:p>
            <a:pPr marL="12700" marR="1338580">
              <a:lnSpc>
                <a:spcPct val="100000"/>
              </a:lnSpc>
              <a:spcBef>
                <a:spcPts val="800"/>
              </a:spcBef>
            </a:pPr>
            <a:r>
              <a:rPr sz="1800" spc="-5" dirty="0">
                <a:latin typeface="Arial MT"/>
                <a:cs typeface="Arial MT"/>
              </a:rPr>
              <a:t>Keep the casualty’s </a:t>
            </a:r>
            <a:r>
              <a:rPr sz="1800" spc="-495" dirty="0">
                <a:latin typeface="Arial MT"/>
                <a:cs typeface="Arial MT"/>
              </a:rPr>
              <a:t> </a:t>
            </a:r>
            <a:r>
              <a:rPr sz="1800" dirty="0">
                <a:latin typeface="Arial MT"/>
                <a:cs typeface="Arial MT"/>
              </a:rPr>
              <a:t>DD</a:t>
            </a:r>
            <a:r>
              <a:rPr sz="1800" spc="-15" dirty="0">
                <a:latin typeface="Arial MT"/>
                <a:cs typeface="Arial MT"/>
              </a:rPr>
              <a:t> </a:t>
            </a:r>
            <a:r>
              <a:rPr sz="1800" spc="-5" dirty="0">
                <a:latin typeface="Arial MT"/>
                <a:cs typeface="Arial MT"/>
              </a:rPr>
              <a:t>Form</a:t>
            </a:r>
            <a:r>
              <a:rPr sz="1800" spc="-15" dirty="0">
                <a:latin typeface="Arial MT"/>
                <a:cs typeface="Arial MT"/>
              </a:rPr>
              <a:t> </a:t>
            </a:r>
            <a:r>
              <a:rPr sz="1800" dirty="0">
                <a:latin typeface="Arial MT"/>
                <a:cs typeface="Arial MT"/>
              </a:rPr>
              <a:t>1380</a:t>
            </a:r>
            <a:endParaRPr sz="1800">
              <a:latin typeface="Arial MT"/>
              <a:cs typeface="Arial MT"/>
            </a:endParaRPr>
          </a:p>
          <a:p>
            <a:pPr marL="12700">
              <a:lnSpc>
                <a:spcPct val="100000"/>
              </a:lnSpc>
            </a:pPr>
            <a:r>
              <a:rPr sz="1800" spc="-5" dirty="0">
                <a:latin typeface="Arial MT"/>
                <a:cs typeface="Arial MT"/>
              </a:rPr>
              <a:t>up-to-date</a:t>
            </a:r>
            <a:endParaRPr sz="1800">
              <a:latin typeface="Arial MT"/>
              <a:cs typeface="Arial MT"/>
            </a:endParaRPr>
          </a:p>
        </p:txBody>
      </p:sp>
      <p:grpSp>
        <p:nvGrpSpPr>
          <p:cNvPr id="13" name="object 13"/>
          <p:cNvGrpSpPr/>
          <p:nvPr/>
        </p:nvGrpSpPr>
        <p:grpSpPr>
          <a:xfrm>
            <a:off x="666623" y="2590425"/>
            <a:ext cx="3731260" cy="3715385"/>
            <a:chOff x="666623" y="2590425"/>
            <a:chExt cx="3731260" cy="3715385"/>
          </a:xfrm>
        </p:grpSpPr>
        <p:sp>
          <p:nvSpPr>
            <p:cNvPr id="14" name="object 14"/>
            <p:cNvSpPr/>
            <p:nvPr/>
          </p:nvSpPr>
          <p:spPr>
            <a:xfrm>
              <a:off x="717423" y="2590425"/>
              <a:ext cx="0" cy="270510"/>
            </a:xfrm>
            <a:custGeom>
              <a:avLst/>
              <a:gdLst/>
              <a:ahLst/>
              <a:cxnLst/>
              <a:rect l="l" t="t" r="r" b="b"/>
              <a:pathLst>
                <a:path h="270510">
                  <a:moveTo>
                    <a:pt x="0" y="270268"/>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717423" y="2963805"/>
              <a:ext cx="0" cy="270510"/>
            </a:xfrm>
            <a:custGeom>
              <a:avLst/>
              <a:gdLst/>
              <a:ahLst/>
              <a:cxnLst/>
              <a:rect l="l" t="t" r="r" b="b"/>
              <a:pathLst>
                <a:path h="270510">
                  <a:moveTo>
                    <a:pt x="0" y="270268"/>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717423" y="3352425"/>
              <a:ext cx="0" cy="270510"/>
            </a:xfrm>
            <a:custGeom>
              <a:avLst/>
              <a:gdLst/>
              <a:ahLst/>
              <a:cxnLst/>
              <a:rect l="l" t="t" r="r" b="b"/>
              <a:pathLst>
                <a:path h="270510">
                  <a:moveTo>
                    <a:pt x="0" y="270268"/>
                  </a:moveTo>
                  <a:lnTo>
                    <a:pt x="0" y="0"/>
                  </a:lnTo>
                </a:path>
              </a:pathLst>
            </a:custGeom>
            <a:ln w="101600">
              <a:solidFill>
                <a:srgbClr val="CD9146"/>
              </a:solidFill>
            </a:ln>
          </p:spPr>
          <p:txBody>
            <a:bodyPr wrap="square" lIns="0" tIns="0" rIns="0" bIns="0" rtlCol="0"/>
            <a:lstStyle/>
            <a:p>
              <a:endParaRPr/>
            </a:p>
          </p:txBody>
        </p:sp>
        <p:sp>
          <p:nvSpPr>
            <p:cNvPr id="17" name="object 17"/>
            <p:cNvSpPr/>
            <p:nvPr/>
          </p:nvSpPr>
          <p:spPr>
            <a:xfrm>
              <a:off x="4346829" y="5274189"/>
              <a:ext cx="0" cy="270510"/>
            </a:xfrm>
            <a:custGeom>
              <a:avLst/>
              <a:gdLst/>
              <a:ahLst/>
              <a:cxnLst/>
              <a:rect l="l" t="t" r="r" b="b"/>
              <a:pathLst>
                <a:path h="270510">
                  <a:moveTo>
                    <a:pt x="0" y="270268"/>
                  </a:moveTo>
                  <a:lnTo>
                    <a:pt x="0" y="0"/>
                  </a:lnTo>
                </a:path>
              </a:pathLst>
            </a:custGeom>
            <a:ln w="101600">
              <a:solidFill>
                <a:srgbClr val="CD9146"/>
              </a:solidFill>
            </a:ln>
          </p:spPr>
          <p:txBody>
            <a:bodyPr wrap="square" lIns="0" tIns="0" rIns="0" bIns="0" rtlCol="0"/>
            <a:lstStyle/>
            <a:p>
              <a:endParaRPr/>
            </a:p>
          </p:txBody>
        </p:sp>
        <p:sp>
          <p:nvSpPr>
            <p:cNvPr id="18" name="object 18"/>
            <p:cNvSpPr/>
            <p:nvPr/>
          </p:nvSpPr>
          <p:spPr>
            <a:xfrm>
              <a:off x="4346829" y="5647569"/>
              <a:ext cx="0" cy="270510"/>
            </a:xfrm>
            <a:custGeom>
              <a:avLst/>
              <a:gdLst/>
              <a:ahLst/>
              <a:cxnLst/>
              <a:rect l="l" t="t" r="r" b="b"/>
              <a:pathLst>
                <a:path h="270510">
                  <a:moveTo>
                    <a:pt x="0" y="270268"/>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4346829" y="6035427"/>
              <a:ext cx="0" cy="270510"/>
            </a:xfrm>
            <a:custGeom>
              <a:avLst/>
              <a:gdLst/>
              <a:ahLst/>
              <a:cxnLst/>
              <a:rect l="l" t="t" r="r" b="b"/>
              <a:pathLst>
                <a:path h="270510">
                  <a:moveTo>
                    <a:pt x="0" y="270268"/>
                  </a:moveTo>
                  <a:lnTo>
                    <a:pt x="0" y="0"/>
                  </a:lnTo>
                </a:path>
              </a:pathLst>
            </a:custGeom>
            <a:ln w="101600">
              <a:solidFill>
                <a:srgbClr val="CD9146"/>
              </a:solidFill>
            </a:ln>
          </p:spPr>
          <p:txBody>
            <a:bodyPr wrap="square" lIns="0" tIns="0" rIns="0" bIns="0" rtlCol="0"/>
            <a:lstStyle/>
            <a:p>
              <a:endParaRPr/>
            </a:p>
          </p:txBody>
        </p:sp>
      </p:grpSp>
      <p:sp>
        <p:nvSpPr>
          <p:cNvPr id="20" name="object 20"/>
          <p:cNvSpPr/>
          <p:nvPr/>
        </p:nvSpPr>
        <p:spPr>
          <a:xfrm>
            <a:off x="8252841" y="2658234"/>
            <a:ext cx="0" cy="1016635"/>
          </a:xfrm>
          <a:custGeom>
            <a:avLst/>
            <a:gdLst/>
            <a:ahLst/>
            <a:cxnLst/>
            <a:rect l="l" t="t" r="r" b="b"/>
            <a:pathLst>
              <a:path h="1016635">
                <a:moveTo>
                  <a:pt x="0" y="1016203"/>
                </a:moveTo>
                <a:lnTo>
                  <a:pt x="0" y="0"/>
                </a:lnTo>
              </a:path>
            </a:pathLst>
          </a:custGeom>
          <a:ln w="101600">
            <a:solidFill>
              <a:srgbClr val="CD9146"/>
            </a:solidFill>
          </a:ln>
        </p:spPr>
        <p:txBody>
          <a:bodyPr wrap="square" lIns="0" tIns="0" rIns="0" bIns="0" rtlCol="0"/>
          <a:lstStyle/>
          <a:p>
            <a:endParaRPr/>
          </a:p>
        </p:txBody>
      </p:sp>
      <p:sp>
        <p:nvSpPr>
          <p:cNvPr id="21" name="object 21"/>
          <p:cNvSpPr/>
          <p:nvPr/>
        </p:nvSpPr>
        <p:spPr>
          <a:xfrm>
            <a:off x="8252841" y="3817245"/>
            <a:ext cx="0" cy="270510"/>
          </a:xfrm>
          <a:custGeom>
            <a:avLst/>
            <a:gdLst/>
            <a:ahLst/>
            <a:cxnLst/>
            <a:rect l="l" t="t" r="r" b="b"/>
            <a:pathLst>
              <a:path h="270510">
                <a:moveTo>
                  <a:pt x="0" y="270268"/>
                </a:moveTo>
                <a:lnTo>
                  <a:pt x="0" y="0"/>
                </a:lnTo>
              </a:path>
            </a:pathLst>
          </a:custGeom>
          <a:ln w="101600">
            <a:solidFill>
              <a:srgbClr val="CD9146"/>
            </a:solidFill>
          </a:ln>
        </p:spPr>
        <p:txBody>
          <a:bodyPr wrap="square" lIns="0" tIns="0" rIns="0" bIns="0" rtlCol="0"/>
          <a:lstStyle/>
          <a:p>
            <a:endParaRPr/>
          </a:p>
        </p:txBody>
      </p:sp>
      <p:sp>
        <p:nvSpPr>
          <p:cNvPr id="22" name="object 22"/>
          <p:cNvSpPr/>
          <p:nvPr/>
        </p:nvSpPr>
        <p:spPr>
          <a:xfrm>
            <a:off x="8252841" y="4226426"/>
            <a:ext cx="0" cy="756285"/>
          </a:xfrm>
          <a:custGeom>
            <a:avLst/>
            <a:gdLst/>
            <a:ahLst/>
            <a:cxnLst/>
            <a:rect l="l" t="t" r="r" b="b"/>
            <a:pathLst>
              <a:path h="756285">
                <a:moveTo>
                  <a:pt x="0" y="756005"/>
                </a:moveTo>
                <a:lnTo>
                  <a:pt x="0" y="0"/>
                </a:lnTo>
              </a:path>
            </a:pathLst>
          </a:custGeom>
          <a:ln w="101600">
            <a:solidFill>
              <a:srgbClr val="CD9146"/>
            </a:solidFill>
          </a:ln>
        </p:spPr>
        <p:txBody>
          <a:bodyPr wrap="square" lIns="0" tIns="0" rIns="0" bIns="0" rtlCol="0"/>
          <a:lstStyle/>
          <a:p>
            <a:endParaRPr/>
          </a:p>
        </p:txBody>
      </p:sp>
      <p:pic>
        <p:nvPicPr>
          <p:cNvPr id="23" name="object 23"/>
          <p:cNvPicPr/>
          <p:nvPr/>
        </p:nvPicPr>
        <p:blipFill>
          <a:blip r:embed="rId6" cstate="print"/>
          <a:stretch>
            <a:fillRect/>
          </a:stretch>
        </p:blipFill>
        <p:spPr>
          <a:xfrm>
            <a:off x="9760102" y="3980141"/>
            <a:ext cx="2431897" cy="2582900"/>
          </a:xfrm>
          <a:prstGeom prst="rect">
            <a:avLst/>
          </a:prstGeom>
        </p:spPr>
      </p:pic>
      <p:sp>
        <p:nvSpPr>
          <p:cNvPr id="25" name="object 25"/>
          <p:cNvSpPr txBox="1"/>
          <p:nvPr/>
        </p:nvSpPr>
        <p:spPr>
          <a:xfrm>
            <a:off x="11698970" y="6554038"/>
            <a:ext cx="227965" cy="213995"/>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1200" dirty="0">
                <a:latin typeface="Arial MT"/>
                <a:cs typeface="Arial MT"/>
              </a:rPr>
              <a:t>4</a:t>
            </a:fld>
            <a:endParaRPr sz="1200">
              <a:latin typeface="Arial MT"/>
              <a:cs typeface="Arial MT"/>
            </a:endParaRPr>
          </a:p>
        </p:txBody>
      </p:sp>
      <p:sp>
        <p:nvSpPr>
          <p:cNvPr id="26" name="object 26"/>
          <p:cNvSpPr txBox="1"/>
          <p:nvPr/>
        </p:nvSpPr>
        <p:spPr>
          <a:xfrm>
            <a:off x="9408654"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#TCCC-CPP-PPT-21</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575953" y="1924527"/>
            <a:ext cx="330835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Command</a:t>
            </a:r>
            <a:r>
              <a:rPr sz="2400" b="1" spc="-30" dirty="0">
                <a:latin typeface="Arial"/>
                <a:cs typeface="Arial"/>
              </a:rPr>
              <a:t> </a:t>
            </a:r>
            <a:r>
              <a:rPr sz="2400" b="1" spc="-5" dirty="0">
                <a:latin typeface="Arial"/>
                <a:cs typeface="Arial"/>
              </a:rPr>
              <a:t>and</a:t>
            </a:r>
            <a:r>
              <a:rPr sz="2400" b="1" spc="-35" dirty="0">
                <a:latin typeface="Arial"/>
                <a:cs typeface="Arial"/>
              </a:rPr>
              <a:t> </a:t>
            </a:r>
            <a:r>
              <a:rPr sz="2400" b="1" spc="-5" dirty="0">
                <a:latin typeface="Arial"/>
                <a:cs typeface="Arial"/>
              </a:rPr>
              <a:t>Control</a:t>
            </a:r>
            <a:endParaRPr sz="2400">
              <a:latin typeface="Arial"/>
              <a:cs typeface="Arial"/>
            </a:endParaRPr>
          </a:p>
        </p:txBody>
      </p:sp>
      <p:sp>
        <p:nvSpPr>
          <p:cNvPr id="5" name="object 5"/>
          <p:cNvSpPr txBox="1"/>
          <p:nvPr/>
        </p:nvSpPr>
        <p:spPr>
          <a:xfrm>
            <a:off x="809887" y="2393919"/>
            <a:ext cx="3368040" cy="269811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Follow unit-specific SOPs for </a:t>
            </a:r>
            <a:r>
              <a:rPr sz="1800" dirty="0">
                <a:latin typeface="Arial MT"/>
                <a:cs typeface="Arial MT"/>
              </a:rPr>
              <a:t> </a:t>
            </a:r>
            <a:r>
              <a:rPr sz="1800" spc="-5" dirty="0">
                <a:latin typeface="Arial MT"/>
                <a:cs typeface="Arial MT"/>
              </a:rPr>
              <a:t>team/squad/crew communication </a:t>
            </a:r>
            <a:r>
              <a:rPr sz="1800" spc="-484" dirty="0">
                <a:latin typeface="Arial MT"/>
                <a:cs typeface="Arial MT"/>
              </a:rPr>
              <a:t> </a:t>
            </a:r>
            <a:r>
              <a:rPr sz="1800" spc="-5" dirty="0">
                <a:latin typeface="Arial MT"/>
                <a:cs typeface="Arial MT"/>
              </a:rPr>
              <a:t>with</a:t>
            </a:r>
            <a:r>
              <a:rPr sz="1800" spc="-10" dirty="0">
                <a:latin typeface="Arial MT"/>
                <a:cs typeface="Arial MT"/>
              </a:rPr>
              <a:t> </a:t>
            </a:r>
            <a:r>
              <a:rPr sz="1800" dirty="0">
                <a:latin typeface="Arial MT"/>
                <a:cs typeface="Arial MT"/>
              </a:rPr>
              <a:t>leadership</a:t>
            </a:r>
            <a:r>
              <a:rPr sz="1800" spc="-25" dirty="0">
                <a:latin typeface="Arial MT"/>
                <a:cs typeface="Arial MT"/>
              </a:rPr>
              <a:t> </a:t>
            </a:r>
            <a:r>
              <a:rPr sz="1800" dirty="0">
                <a:latin typeface="Arial MT"/>
                <a:cs typeface="Arial MT"/>
              </a:rPr>
              <a:t>and</a:t>
            </a:r>
            <a:r>
              <a:rPr sz="1800" spc="-10" dirty="0">
                <a:latin typeface="Arial MT"/>
                <a:cs typeface="Arial MT"/>
              </a:rPr>
              <a:t> </a:t>
            </a:r>
            <a:r>
              <a:rPr sz="1800" spc="-5" dirty="0">
                <a:latin typeface="Arial MT"/>
                <a:cs typeface="Arial MT"/>
              </a:rPr>
              <a:t>medics</a:t>
            </a:r>
            <a:endParaRPr sz="1800">
              <a:latin typeface="Arial MT"/>
              <a:cs typeface="Arial MT"/>
            </a:endParaRPr>
          </a:p>
          <a:p>
            <a:pPr marL="12700" marR="615950">
              <a:lnSpc>
                <a:spcPct val="100000"/>
              </a:lnSpc>
              <a:spcBef>
                <a:spcPts val="795"/>
              </a:spcBef>
            </a:pPr>
            <a:r>
              <a:rPr sz="1800" spc="-5" dirty="0">
                <a:latin typeface="Arial MT"/>
                <a:cs typeface="Arial MT"/>
              </a:rPr>
              <a:t>Provide updates </a:t>
            </a:r>
            <a:r>
              <a:rPr sz="1800" dirty="0">
                <a:latin typeface="Arial MT"/>
                <a:cs typeface="Arial MT"/>
              </a:rPr>
              <a:t>if </a:t>
            </a:r>
            <a:r>
              <a:rPr sz="1800" spc="-5" dirty="0">
                <a:latin typeface="Arial MT"/>
                <a:cs typeface="Arial MT"/>
              </a:rPr>
              <a:t>casualty </a:t>
            </a:r>
            <a:r>
              <a:rPr sz="1800" spc="-490" dirty="0">
                <a:latin typeface="Arial MT"/>
                <a:cs typeface="Arial MT"/>
              </a:rPr>
              <a:t> </a:t>
            </a:r>
            <a:r>
              <a:rPr sz="1800" spc="-5" dirty="0">
                <a:latin typeface="Arial MT"/>
                <a:cs typeface="Arial MT"/>
              </a:rPr>
              <a:t>status</a:t>
            </a:r>
            <a:r>
              <a:rPr sz="1800" spc="-10" dirty="0">
                <a:latin typeface="Arial MT"/>
                <a:cs typeface="Arial MT"/>
              </a:rPr>
              <a:t> </a:t>
            </a:r>
            <a:r>
              <a:rPr sz="1800" dirty="0">
                <a:latin typeface="Arial MT"/>
                <a:cs typeface="Arial MT"/>
              </a:rPr>
              <a:t>changes</a:t>
            </a:r>
            <a:endParaRPr sz="1800">
              <a:latin typeface="Arial MT"/>
              <a:cs typeface="Arial MT"/>
            </a:endParaRPr>
          </a:p>
          <a:p>
            <a:pPr marL="12700" marR="208915">
              <a:lnSpc>
                <a:spcPct val="100000"/>
              </a:lnSpc>
              <a:spcBef>
                <a:spcPts val="805"/>
              </a:spcBef>
            </a:pPr>
            <a:r>
              <a:rPr sz="1800" spc="-5" dirty="0">
                <a:latin typeface="Arial MT"/>
                <a:cs typeface="Arial MT"/>
              </a:rPr>
              <a:t>Provide tactically-relevant </a:t>
            </a:r>
            <a:r>
              <a:rPr sz="1800" dirty="0">
                <a:latin typeface="Arial MT"/>
                <a:cs typeface="Arial MT"/>
              </a:rPr>
              <a:t> </a:t>
            </a:r>
            <a:r>
              <a:rPr sz="1800" spc="-5" dirty="0">
                <a:latin typeface="Arial MT"/>
                <a:cs typeface="Arial MT"/>
              </a:rPr>
              <a:t>information </a:t>
            </a:r>
            <a:r>
              <a:rPr sz="1800" dirty="0">
                <a:latin typeface="Arial MT"/>
                <a:cs typeface="Arial MT"/>
              </a:rPr>
              <a:t>needed </a:t>
            </a:r>
            <a:r>
              <a:rPr sz="1800" spc="-5" dirty="0">
                <a:latin typeface="Arial MT"/>
                <a:cs typeface="Arial MT"/>
              </a:rPr>
              <a:t>to continue </a:t>
            </a:r>
            <a:r>
              <a:rPr sz="1800" spc="-490" dirty="0">
                <a:latin typeface="Arial MT"/>
                <a:cs typeface="Arial MT"/>
              </a:rPr>
              <a:t> </a:t>
            </a:r>
            <a:r>
              <a:rPr sz="1800" spc="-5" dirty="0">
                <a:latin typeface="Arial MT"/>
                <a:cs typeface="Arial MT"/>
              </a:rPr>
              <a:t>the fight </a:t>
            </a:r>
            <a:r>
              <a:rPr sz="1800" dirty="0">
                <a:latin typeface="Arial MT"/>
                <a:cs typeface="Arial MT"/>
              </a:rPr>
              <a:t>and </a:t>
            </a:r>
            <a:r>
              <a:rPr sz="1800" spc="-5" dirty="0">
                <a:latin typeface="Arial MT"/>
                <a:cs typeface="Arial MT"/>
              </a:rPr>
              <a:t>coordinate </a:t>
            </a:r>
            <a:r>
              <a:rPr sz="1800" dirty="0">
                <a:latin typeface="Arial MT"/>
                <a:cs typeface="Arial MT"/>
              </a:rPr>
              <a:t> </a:t>
            </a:r>
            <a:r>
              <a:rPr sz="1800" spc="-5" dirty="0">
                <a:latin typeface="Arial MT"/>
                <a:cs typeface="Arial MT"/>
              </a:rPr>
              <a:t>evacuation</a:t>
            </a:r>
            <a:endParaRPr sz="1800">
              <a:latin typeface="Arial MT"/>
              <a:cs typeface="Arial MT"/>
            </a:endParaRPr>
          </a:p>
        </p:txBody>
      </p:sp>
      <p:sp>
        <p:nvSpPr>
          <p:cNvPr id="6" name="object 6"/>
          <p:cNvSpPr txBox="1">
            <a:spLocks noGrp="1"/>
          </p:cNvSpPr>
          <p:nvPr>
            <p:ph type="title"/>
          </p:nvPr>
        </p:nvSpPr>
        <p:spPr>
          <a:xfrm>
            <a:off x="996097" y="693295"/>
            <a:ext cx="10236835" cy="1068070"/>
          </a:xfrm>
          <a:prstGeom prst="rect">
            <a:avLst/>
          </a:prstGeom>
        </p:spPr>
        <p:txBody>
          <a:bodyPr vert="horz" wrap="square" lIns="0" tIns="12700" rIns="0" bIns="0" rtlCol="0">
            <a:spAutoFit/>
          </a:bodyPr>
          <a:lstStyle/>
          <a:p>
            <a:pPr algn="ctr">
              <a:lnSpc>
                <a:spcPts val="4105"/>
              </a:lnSpc>
              <a:spcBef>
                <a:spcPts val="100"/>
              </a:spcBef>
            </a:pPr>
            <a:r>
              <a:rPr sz="3600" spc="-5" dirty="0">
                <a:solidFill>
                  <a:srgbClr val="000000"/>
                </a:solidFill>
              </a:rPr>
              <a:t>METHODS</a:t>
            </a:r>
            <a:endParaRPr sz="3600"/>
          </a:p>
          <a:p>
            <a:pPr algn="ctr">
              <a:lnSpc>
                <a:spcPts val="4105"/>
              </a:lnSpc>
            </a:pPr>
            <a:r>
              <a:rPr sz="3600" dirty="0">
                <a:solidFill>
                  <a:srgbClr val="000000"/>
                </a:solidFill>
              </a:rPr>
              <a:t>OF</a:t>
            </a:r>
            <a:r>
              <a:rPr sz="3600" spc="-20" dirty="0">
                <a:solidFill>
                  <a:srgbClr val="000000"/>
                </a:solidFill>
              </a:rPr>
              <a:t> </a:t>
            </a:r>
            <a:r>
              <a:rPr sz="3600" spc="-5" dirty="0">
                <a:solidFill>
                  <a:srgbClr val="000000"/>
                </a:solidFill>
              </a:rPr>
              <a:t>COMMUNICATION/</a:t>
            </a:r>
            <a:r>
              <a:rPr sz="3600" spc="-5" dirty="0">
                <a:solidFill>
                  <a:srgbClr val="CD9146"/>
                </a:solidFill>
              </a:rPr>
              <a:t>CASUALTY</a:t>
            </a:r>
            <a:r>
              <a:rPr sz="3600" spc="-15" dirty="0">
                <a:solidFill>
                  <a:srgbClr val="CD9146"/>
                </a:solidFill>
              </a:rPr>
              <a:t> </a:t>
            </a:r>
            <a:r>
              <a:rPr sz="3600" spc="-5" dirty="0">
                <a:solidFill>
                  <a:srgbClr val="CD9146"/>
                </a:solidFill>
              </a:rPr>
              <a:t>REPORTING</a:t>
            </a:r>
            <a:endParaRPr sz="3600"/>
          </a:p>
        </p:txBody>
      </p:sp>
      <p:sp>
        <p:nvSpPr>
          <p:cNvPr id="7" name="object 7"/>
          <p:cNvSpPr txBox="1"/>
          <p:nvPr/>
        </p:nvSpPr>
        <p:spPr>
          <a:xfrm>
            <a:off x="8358901" y="2370551"/>
            <a:ext cx="3341370" cy="297116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Document </a:t>
            </a:r>
            <a:r>
              <a:rPr sz="1800" dirty="0">
                <a:latin typeface="Arial MT"/>
                <a:cs typeface="Arial MT"/>
              </a:rPr>
              <a:t>on DD </a:t>
            </a:r>
            <a:r>
              <a:rPr sz="1800" spc="-5" dirty="0">
                <a:latin typeface="Arial MT"/>
                <a:cs typeface="Arial MT"/>
              </a:rPr>
              <a:t>Form </a:t>
            </a:r>
            <a:r>
              <a:rPr sz="1800" dirty="0">
                <a:latin typeface="Arial MT"/>
                <a:cs typeface="Arial MT"/>
              </a:rPr>
              <a:t>1380 </a:t>
            </a:r>
            <a:r>
              <a:rPr sz="1800" spc="5" dirty="0">
                <a:latin typeface="Arial MT"/>
                <a:cs typeface="Arial MT"/>
              </a:rPr>
              <a:t> </a:t>
            </a:r>
            <a:r>
              <a:rPr sz="1800" dirty="0">
                <a:latin typeface="Arial MT"/>
                <a:cs typeface="Arial MT"/>
              </a:rPr>
              <a:t>Combat</a:t>
            </a:r>
            <a:r>
              <a:rPr sz="1800" spc="-35" dirty="0">
                <a:latin typeface="Arial MT"/>
                <a:cs typeface="Arial MT"/>
              </a:rPr>
              <a:t> </a:t>
            </a:r>
            <a:r>
              <a:rPr sz="1800" spc="-5" dirty="0">
                <a:latin typeface="Arial MT"/>
                <a:cs typeface="Arial MT"/>
              </a:rPr>
              <a:t>Casualty</a:t>
            </a:r>
            <a:r>
              <a:rPr sz="1800" spc="-25" dirty="0">
                <a:latin typeface="Arial MT"/>
                <a:cs typeface="Arial MT"/>
              </a:rPr>
              <a:t> </a:t>
            </a:r>
            <a:r>
              <a:rPr sz="1800" dirty="0">
                <a:latin typeface="Arial MT"/>
                <a:cs typeface="Arial MT"/>
              </a:rPr>
              <a:t>Care</a:t>
            </a:r>
            <a:r>
              <a:rPr sz="1800" spc="-25" dirty="0">
                <a:latin typeface="Arial MT"/>
                <a:cs typeface="Arial MT"/>
              </a:rPr>
              <a:t> </a:t>
            </a:r>
            <a:r>
              <a:rPr sz="1800" dirty="0">
                <a:latin typeface="Arial MT"/>
                <a:cs typeface="Arial MT"/>
              </a:rPr>
              <a:t>Card</a:t>
            </a:r>
            <a:r>
              <a:rPr sz="1800" spc="-25" dirty="0">
                <a:latin typeface="Arial MT"/>
                <a:cs typeface="Arial MT"/>
              </a:rPr>
              <a:t> </a:t>
            </a:r>
            <a:r>
              <a:rPr sz="1800" dirty="0">
                <a:latin typeface="Arial MT"/>
                <a:cs typeface="Arial MT"/>
              </a:rPr>
              <a:t>and </a:t>
            </a:r>
            <a:r>
              <a:rPr sz="1800" spc="-484" dirty="0">
                <a:latin typeface="Arial MT"/>
                <a:cs typeface="Arial MT"/>
              </a:rPr>
              <a:t> </a:t>
            </a:r>
            <a:r>
              <a:rPr sz="1800" spc="-5" dirty="0">
                <a:latin typeface="Arial MT"/>
                <a:cs typeface="Arial MT"/>
              </a:rPr>
              <a:t>update</a:t>
            </a:r>
            <a:r>
              <a:rPr sz="1800" spc="-15" dirty="0">
                <a:latin typeface="Arial MT"/>
                <a:cs typeface="Arial MT"/>
              </a:rPr>
              <a:t> </a:t>
            </a:r>
            <a:r>
              <a:rPr sz="1800" dirty="0">
                <a:latin typeface="Arial MT"/>
                <a:cs typeface="Arial MT"/>
              </a:rPr>
              <a:t>as</a:t>
            </a:r>
            <a:r>
              <a:rPr sz="1800" spc="-10" dirty="0">
                <a:latin typeface="Arial MT"/>
                <a:cs typeface="Arial MT"/>
              </a:rPr>
              <a:t> </a:t>
            </a:r>
            <a:r>
              <a:rPr sz="1800" spc="-5" dirty="0">
                <a:latin typeface="Arial MT"/>
                <a:cs typeface="Arial MT"/>
              </a:rPr>
              <a:t>status</a:t>
            </a:r>
            <a:r>
              <a:rPr sz="1800" spc="-10" dirty="0">
                <a:latin typeface="Arial MT"/>
                <a:cs typeface="Arial MT"/>
              </a:rPr>
              <a:t> </a:t>
            </a:r>
            <a:r>
              <a:rPr sz="1800" dirty="0">
                <a:latin typeface="Arial MT"/>
                <a:cs typeface="Arial MT"/>
              </a:rPr>
              <a:t>changes</a:t>
            </a:r>
            <a:endParaRPr sz="1800">
              <a:latin typeface="Arial MT"/>
              <a:cs typeface="Arial MT"/>
            </a:endParaRPr>
          </a:p>
          <a:p>
            <a:pPr marL="12700" marR="80010">
              <a:lnSpc>
                <a:spcPct val="100000"/>
              </a:lnSpc>
              <a:spcBef>
                <a:spcPts val="795"/>
              </a:spcBef>
            </a:pPr>
            <a:r>
              <a:rPr sz="1800" spc="-5" dirty="0">
                <a:latin typeface="Arial MT"/>
                <a:cs typeface="Arial MT"/>
              </a:rPr>
              <a:t>Communicate with other </a:t>
            </a:r>
            <a:r>
              <a:rPr sz="1800" dirty="0">
                <a:latin typeface="Arial MT"/>
                <a:cs typeface="Arial MT"/>
              </a:rPr>
              <a:t> </a:t>
            </a:r>
            <a:r>
              <a:rPr sz="1800" spc="-5" dirty="0">
                <a:latin typeface="Arial MT"/>
                <a:cs typeface="Arial MT"/>
              </a:rPr>
              <a:t>prehospital first responders </a:t>
            </a:r>
            <a:r>
              <a:rPr sz="1800" dirty="0">
                <a:latin typeface="Arial MT"/>
                <a:cs typeface="Arial MT"/>
              </a:rPr>
              <a:t>and </a:t>
            </a:r>
            <a:r>
              <a:rPr sz="1800" spc="-490" dirty="0">
                <a:latin typeface="Arial MT"/>
                <a:cs typeface="Arial MT"/>
              </a:rPr>
              <a:t> </a:t>
            </a:r>
            <a:r>
              <a:rPr sz="1800" spc="-5" dirty="0">
                <a:latin typeface="Arial MT"/>
                <a:cs typeface="Arial MT"/>
              </a:rPr>
              <a:t>medical </a:t>
            </a:r>
            <a:r>
              <a:rPr sz="1800" dirty="0">
                <a:latin typeface="Arial MT"/>
                <a:cs typeface="Arial MT"/>
              </a:rPr>
              <a:t>personnel </a:t>
            </a:r>
            <a:r>
              <a:rPr sz="1800" spc="-5" dirty="0">
                <a:latin typeface="Arial MT"/>
                <a:cs typeface="Arial MT"/>
              </a:rPr>
              <a:t>to coordinate </a:t>
            </a:r>
            <a:r>
              <a:rPr sz="1800" spc="-490" dirty="0">
                <a:latin typeface="Arial MT"/>
                <a:cs typeface="Arial MT"/>
              </a:rPr>
              <a:t> </a:t>
            </a:r>
            <a:r>
              <a:rPr sz="1800" dirty="0">
                <a:latin typeface="Arial MT"/>
                <a:cs typeface="Arial MT"/>
              </a:rPr>
              <a:t>and</a:t>
            </a:r>
            <a:r>
              <a:rPr sz="1800" spc="-15" dirty="0">
                <a:latin typeface="Arial MT"/>
                <a:cs typeface="Arial MT"/>
              </a:rPr>
              <a:t> </a:t>
            </a:r>
            <a:r>
              <a:rPr sz="1800" spc="-5" dirty="0">
                <a:latin typeface="Arial MT"/>
                <a:cs typeface="Arial MT"/>
              </a:rPr>
              <a:t>direct</a:t>
            </a:r>
            <a:r>
              <a:rPr sz="1800" spc="-10" dirty="0">
                <a:latin typeface="Arial MT"/>
                <a:cs typeface="Arial MT"/>
              </a:rPr>
              <a:t> </a:t>
            </a:r>
            <a:r>
              <a:rPr sz="1800" dirty="0">
                <a:latin typeface="Arial MT"/>
                <a:cs typeface="Arial MT"/>
              </a:rPr>
              <a:t>care</a:t>
            </a:r>
            <a:endParaRPr sz="1800">
              <a:latin typeface="Arial MT"/>
              <a:cs typeface="Arial MT"/>
            </a:endParaRPr>
          </a:p>
          <a:p>
            <a:pPr marL="12700" marR="271145">
              <a:lnSpc>
                <a:spcPct val="100000"/>
              </a:lnSpc>
              <a:spcBef>
                <a:spcPts val="800"/>
              </a:spcBef>
            </a:pPr>
            <a:r>
              <a:rPr sz="1800" spc="-5" dirty="0">
                <a:latin typeface="Arial MT"/>
                <a:cs typeface="Arial MT"/>
              </a:rPr>
              <a:t>Communicate with evacuation </a:t>
            </a:r>
            <a:r>
              <a:rPr sz="1800" spc="-490" dirty="0">
                <a:latin typeface="Arial MT"/>
                <a:cs typeface="Arial MT"/>
              </a:rPr>
              <a:t> </a:t>
            </a:r>
            <a:r>
              <a:rPr sz="1800" spc="-5" dirty="0">
                <a:latin typeface="Arial MT"/>
                <a:cs typeface="Arial MT"/>
              </a:rPr>
              <a:t>assets </a:t>
            </a:r>
            <a:r>
              <a:rPr sz="1800" dirty="0">
                <a:latin typeface="Arial MT"/>
                <a:cs typeface="Arial MT"/>
              </a:rPr>
              <a:t>via </a:t>
            </a:r>
            <a:r>
              <a:rPr sz="1800" spc="-5" dirty="0">
                <a:latin typeface="Arial MT"/>
                <a:cs typeface="Arial MT"/>
              </a:rPr>
              <a:t>the </a:t>
            </a:r>
            <a:r>
              <a:rPr sz="1800" dirty="0">
                <a:latin typeface="Arial MT"/>
                <a:cs typeface="Arial MT"/>
              </a:rPr>
              <a:t>MEDEVAC </a:t>
            </a:r>
            <a:r>
              <a:rPr sz="1800" spc="5" dirty="0">
                <a:latin typeface="Arial MT"/>
                <a:cs typeface="Arial MT"/>
              </a:rPr>
              <a:t> </a:t>
            </a:r>
            <a:r>
              <a:rPr sz="1800" spc="-5" dirty="0">
                <a:latin typeface="Arial MT"/>
                <a:cs typeface="Arial MT"/>
              </a:rPr>
              <a:t>request</a:t>
            </a:r>
            <a:r>
              <a:rPr sz="1800" spc="-20" dirty="0">
                <a:latin typeface="Arial MT"/>
                <a:cs typeface="Arial MT"/>
              </a:rPr>
              <a:t> </a:t>
            </a:r>
            <a:r>
              <a:rPr sz="1800" dirty="0">
                <a:latin typeface="Arial MT"/>
                <a:cs typeface="Arial MT"/>
              </a:rPr>
              <a:t>and</a:t>
            </a:r>
            <a:r>
              <a:rPr sz="1800" spc="-10" dirty="0">
                <a:latin typeface="Arial MT"/>
                <a:cs typeface="Arial MT"/>
              </a:rPr>
              <a:t> </a:t>
            </a:r>
            <a:r>
              <a:rPr sz="1800" spc="-5" dirty="0">
                <a:latin typeface="Arial MT"/>
                <a:cs typeface="Arial MT"/>
              </a:rPr>
              <a:t>MIST </a:t>
            </a:r>
            <a:r>
              <a:rPr sz="1800" dirty="0">
                <a:latin typeface="Arial MT"/>
                <a:cs typeface="Arial MT"/>
              </a:rPr>
              <a:t>report</a:t>
            </a:r>
            <a:endParaRPr sz="1800">
              <a:latin typeface="Arial MT"/>
              <a:cs typeface="Arial MT"/>
            </a:endParaRPr>
          </a:p>
        </p:txBody>
      </p:sp>
      <p:sp>
        <p:nvSpPr>
          <p:cNvPr id="8" name="object 8"/>
          <p:cNvSpPr txBox="1"/>
          <p:nvPr/>
        </p:nvSpPr>
        <p:spPr>
          <a:xfrm>
            <a:off x="8201497" y="1887951"/>
            <a:ext cx="3087370" cy="39116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Medical</a:t>
            </a:r>
            <a:r>
              <a:rPr sz="2400" b="1" spc="-75" dirty="0">
                <a:latin typeface="Arial"/>
                <a:cs typeface="Arial"/>
              </a:rPr>
              <a:t> </a:t>
            </a:r>
            <a:r>
              <a:rPr sz="2400" b="1" spc="-5" dirty="0">
                <a:latin typeface="Arial"/>
                <a:cs typeface="Arial"/>
              </a:rPr>
              <a:t>Management</a:t>
            </a:r>
            <a:endParaRPr sz="2400">
              <a:latin typeface="Arial"/>
              <a:cs typeface="Arial"/>
            </a:endParaRPr>
          </a:p>
        </p:txBody>
      </p:sp>
      <p:sp>
        <p:nvSpPr>
          <p:cNvPr id="9" name="object 9"/>
          <p:cNvSpPr/>
          <p:nvPr/>
        </p:nvSpPr>
        <p:spPr>
          <a:xfrm>
            <a:off x="621411" y="2438775"/>
            <a:ext cx="0" cy="789305"/>
          </a:xfrm>
          <a:custGeom>
            <a:avLst/>
            <a:gdLst/>
            <a:ahLst/>
            <a:cxnLst/>
            <a:rect l="l" t="t" r="r" b="b"/>
            <a:pathLst>
              <a:path h="789305">
                <a:moveTo>
                  <a:pt x="0" y="789038"/>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622173" y="4039746"/>
            <a:ext cx="0" cy="1007110"/>
          </a:xfrm>
          <a:custGeom>
            <a:avLst/>
            <a:gdLst/>
            <a:ahLst/>
            <a:cxnLst/>
            <a:rect l="l" t="t" r="r" b="b"/>
            <a:pathLst>
              <a:path h="1007110">
                <a:moveTo>
                  <a:pt x="0" y="1006665"/>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8223884" y="3323459"/>
            <a:ext cx="0" cy="1038225"/>
          </a:xfrm>
          <a:custGeom>
            <a:avLst/>
            <a:gdLst/>
            <a:ahLst/>
            <a:cxnLst/>
            <a:rect l="l" t="t" r="r" b="b"/>
            <a:pathLst>
              <a:path h="1038225">
                <a:moveTo>
                  <a:pt x="0" y="1037793"/>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8223884" y="2414391"/>
            <a:ext cx="0" cy="756285"/>
          </a:xfrm>
          <a:custGeom>
            <a:avLst/>
            <a:gdLst/>
            <a:ahLst/>
            <a:cxnLst/>
            <a:rect l="l" t="t" r="r" b="b"/>
            <a:pathLst>
              <a:path h="756285">
                <a:moveTo>
                  <a:pt x="0" y="756005"/>
                </a:moveTo>
                <a:lnTo>
                  <a:pt x="0" y="0"/>
                </a:lnTo>
              </a:path>
            </a:pathLst>
          </a:custGeom>
          <a:ln w="101600">
            <a:solidFill>
              <a:srgbClr val="CD9146"/>
            </a:solidFill>
          </a:ln>
        </p:spPr>
        <p:txBody>
          <a:bodyPr wrap="square" lIns="0" tIns="0" rIns="0" bIns="0" rtlCol="0"/>
          <a:lstStyle/>
          <a:p>
            <a:endParaRPr/>
          </a:p>
        </p:txBody>
      </p:sp>
      <p:pic>
        <p:nvPicPr>
          <p:cNvPr id="13" name="object 13"/>
          <p:cNvPicPr/>
          <p:nvPr/>
        </p:nvPicPr>
        <p:blipFill>
          <a:blip r:embed="rId4" cstate="print"/>
          <a:stretch>
            <a:fillRect/>
          </a:stretch>
        </p:blipFill>
        <p:spPr>
          <a:xfrm>
            <a:off x="3902202" y="2174748"/>
            <a:ext cx="4040123" cy="2740659"/>
          </a:xfrm>
          <a:prstGeom prst="rect">
            <a:avLst/>
          </a:prstGeom>
        </p:spPr>
      </p:pic>
      <p:grpSp>
        <p:nvGrpSpPr>
          <p:cNvPr id="14" name="object 14"/>
          <p:cNvGrpSpPr/>
          <p:nvPr/>
        </p:nvGrpSpPr>
        <p:grpSpPr>
          <a:xfrm>
            <a:off x="488441" y="5494025"/>
            <a:ext cx="11141710" cy="850900"/>
            <a:chOff x="488441" y="5494025"/>
            <a:chExt cx="11141710" cy="850900"/>
          </a:xfrm>
        </p:grpSpPr>
        <p:sp>
          <p:nvSpPr>
            <p:cNvPr id="15" name="object 15"/>
            <p:cNvSpPr/>
            <p:nvPr/>
          </p:nvSpPr>
          <p:spPr>
            <a:xfrm>
              <a:off x="497966" y="5503550"/>
              <a:ext cx="11122660" cy="831850"/>
            </a:xfrm>
            <a:custGeom>
              <a:avLst/>
              <a:gdLst/>
              <a:ahLst/>
              <a:cxnLst/>
              <a:rect l="l" t="t" r="r" b="b"/>
              <a:pathLst>
                <a:path w="11122660" h="831850">
                  <a:moveTo>
                    <a:pt x="11046866" y="0"/>
                  </a:moveTo>
                  <a:lnTo>
                    <a:pt x="75285" y="0"/>
                  </a:lnTo>
                  <a:lnTo>
                    <a:pt x="45980" y="5916"/>
                  </a:lnTo>
                  <a:lnTo>
                    <a:pt x="22050" y="22050"/>
                  </a:lnTo>
                  <a:lnTo>
                    <a:pt x="5916" y="45980"/>
                  </a:lnTo>
                  <a:lnTo>
                    <a:pt x="0" y="75285"/>
                  </a:lnTo>
                  <a:lnTo>
                    <a:pt x="0" y="756043"/>
                  </a:lnTo>
                  <a:lnTo>
                    <a:pt x="5916" y="785350"/>
                  </a:lnTo>
                  <a:lnTo>
                    <a:pt x="22050" y="809285"/>
                  </a:lnTo>
                  <a:lnTo>
                    <a:pt x="45980" y="825423"/>
                  </a:lnTo>
                  <a:lnTo>
                    <a:pt x="75285" y="831341"/>
                  </a:lnTo>
                  <a:lnTo>
                    <a:pt x="11046866" y="831341"/>
                  </a:lnTo>
                  <a:lnTo>
                    <a:pt x="11076171" y="825423"/>
                  </a:lnTo>
                  <a:lnTo>
                    <a:pt x="11100101" y="809285"/>
                  </a:lnTo>
                  <a:lnTo>
                    <a:pt x="11116235" y="785350"/>
                  </a:lnTo>
                  <a:lnTo>
                    <a:pt x="11122152" y="756043"/>
                  </a:lnTo>
                  <a:lnTo>
                    <a:pt x="11122152" y="75285"/>
                  </a:lnTo>
                  <a:lnTo>
                    <a:pt x="11116235" y="45980"/>
                  </a:lnTo>
                  <a:lnTo>
                    <a:pt x="11100101" y="22050"/>
                  </a:lnTo>
                  <a:lnTo>
                    <a:pt x="11076171" y="5916"/>
                  </a:lnTo>
                  <a:lnTo>
                    <a:pt x="11046866" y="0"/>
                  </a:lnTo>
                  <a:close/>
                </a:path>
              </a:pathLst>
            </a:custGeom>
            <a:solidFill>
              <a:srgbClr val="FFF4D2"/>
            </a:solidFill>
          </p:spPr>
          <p:txBody>
            <a:bodyPr wrap="square" lIns="0" tIns="0" rIns="0" bIns="0" rtlCol="0"/>
            <a:lstStyle/>
            <a:p>
              <a:endParaRPr/>
            </a:p>
          </p:txBody>
        </p:sp>
        <p:sp>
          <p:nvSpPr>
            <p:cNvPr id="16" name="object 16"/>
            <p:cNvSpPr/>
            <p:nvPr/>
          </p:nvSpPr>
          <p:spPr>
            <a:xfrm>
              <a:off x="497966" y="5503550"/>
              <a:ext cx="11122660" cy="831850"/>
            </a:xfrm>
            <a:custGeom>
              <a:avLst/>
              <a:gdLst/>
              <a:ahLst/>
              <a:cxnLst/>
              <a:rect l="l" t="t" r="r" b="b"/>
              <a:pathLst>
                <a:path w="11122660" h="831850">
                  <a:moveTo>
                    <a:pt x="0" y="75285"/>
                  </a:moveTo>
                  <a:lnTo>
                    <a:pt x="5916" y="45980"/>
                  </a:lnTo>
                  <a:lnTo>
                    <a:pt x="22050" y="22050"/>
                  </a:lnTo>
                  <a:lnTo>
                    <a:pt x="45980" y="5916"/>
                  </a:lnTo>
                  <a:lnTo>
                    <a:pt x="75285" y="0"/>
                  </a:lnTo>
                  <a:lnTo>
                    <a:pt x="11046866" y="0"/>
                  </a:lnTo>
                  <a:lnTo>
                    <a:pt x="11076171" y="5916"/>
                  </a:lnTo>
                  <a:lnTo>
                    <a:pt x="11100101" y="22050"/>
                  </a:lnTo>
                  <a:lnTo>
                    <a:pt x="11116235" y="45980"/>
                  </a:lnTo>
                  <a:lnTo>
                    <a:pt x="11122152" y="75285"/>
                  </a:lnTo>
                  <a:lnTo>
                    <a:pt x="11122152" y="756043"/>
                  </a:lnTo>
                  <a:lnTo>
                    <a:pt x="11116235" y="785350"/>
                  </a:lnTo>
                  <a:lnTo>
                    <a:pt x="11100101" y="809285"/>
                  </a:lnTo>
                  <a:lnTo>
                    <a:pt x="11076171" y="825423"/>
                  </a:lnTo>
                  <a:lnTo>
                    <a:pt x="11046866" y="831341"/>
                  </a:lnTo>
                  <a:lnTo>
                    <a:pt x="75285" y="831341"/>
                  </a:lnTo>
                  <a:lnTo>
                    <a:pt x="45980" y="825423"/>
                  </a:lnTo>
                  <a:lnTo>
                    <a:pt x="22050" y="809285"/>
                  </a:lnTo>
                  <a:lnTo>
                    <a:pt x="5916" y="785350"/>
                  </a:lnTo>
                  <a:lnTo>
                    <a:pt x="0" y="756043"/>
                  </a:lnTo>
                  <a:lnTo>
                    <a:pt x="0" y="75285"/>
                  </a:lnTo>
                  <a:close/>
                </a:path>
              </a:pathLst>
            </a:custGeom>
            <a:ln w="19050">
              <a:solidFill>
                <a:srgbClr val="CD9146"/>
              </a:solidFill>
            </a:ln>
          </p:spPr>
          <p:txBody>
            <a:bodyPr wrap="square" lIns="0" tIns="0" rIns="0" bIns="0" rtlCol="0"/>
            <a:lstStyle/>
            <a:p>
              <a:endParaRPr/>
            </a:p>
          </p:txBody>
        </p:sp>
      </p:grpSp>
      <p:sp>
        <p:nvSpPr>
          <p:cNvPr id="17" name="object 17"/>
          <p:cNvSpPr txBox="1"/>
          <p:nvPr/>
        </p:nvSpPr>
        <p:spPr>
          <a:xfrm>
            <a:off x="1344886" y="5611482"/>
            <a:ext cx="9853930" cy="635000"/>
          </a:xfrm>
          <a:prstGeom prst="rect">
            <a:avLst/>
          </a:prstGeom>
        </p:spPr>
        <p:txBody>
          <a:bodyPr vert="horz" wrap="square" lIns="0" tIns="12065" rIns="0" bIns="0" rtlCol="0">
            <a:spAutoFit/>
          </a:bodyPr>
          <a:lstStyle/>
          <a:p>
            <a:pPr marL="12700" marR="5080">
              <a:lnSpc>
                <a:spcPct val="100000"/>
              </a:lnSpc>
              <a:spcBef>
                <a:spcPts val="95"/>
              </a:spcBef>
            </a:pPr>
            <a:r>
              <a:rPr sz="2000" b="1" spc="-5" dirty="0">
                <a:latin typeface="Arial"/>
                <a:cs typeface="Arial"/>
              </a:rPr>
              <a:t>REMEMBER</a:t>
            </a:r>
            <a:r>
              <a:rPr sz="2000" b="1" spc="20" dirty="0">
                <a:latin typeface="Arial"/>
                <a:cs typeface="Arial"/>
              </a:rPr>
              <a:t> </a:t>
            </a:r>
            <a:r>
              <a:rPr sz="2000" spc="-5" dirty="0">
                <a:latin typeface="Arial MT"/>
                <a:cs typeface="Arial MT"/>
              </a:rPr>
              <a:t>Communicate</a:t>
            </a:r>
            <a:r>
              <a:rPr sz="2000" spc="10" dirty="0">
                <a:latin typeface="Arial MT"/>
                <a:cs typeface="Arial MT"/>
              </a:rPr>
              <a:t> </a:t>
            </a:r>
            <a:r>
              <a:rPr sz="2000" spc="-5" dirty="0">
                <a:latin typeface="Arial MT"/>
                <a:cs typeface="Arial MT"/>
              </a:rPr>
              <a:t>casualty</a:t>
            </a:r>
            <a:r>
              <a:rPr sz="2000" spc="-10" dirty="0">
                <a:latin typeface="Arial MT"/>
                <a:cs typeface="Arial MT"/>
              </a:rPr>
              <a:t> </a:t>
            </a:r>
            <a:r>
              <a:rPr sz="2000" spc="-5" dirty="0">
                <a:latin typeface="Arial MT"/>
                <a:cs typeface="Arial MT"/>
              </a:rPr>
              <a:t>status/treatment</a:t>
            </a:r>
            <a:r>
              <a:rPr sz="2000" spc="-30" dirty="0">
                <a:latin typeface="Arial MT"/>
                <a:cs typeface="Arial MT"/>
              </a:rPr>
              <a:t> </a:t>
            </a:r>
            <a:r>
              <a:rPr sz="2000" spc="-5" dirty="0">
                <a:latin typeface="Arial MT"/>
                <a:cs typeface="Arial MT"/>
              </a:rPr>
              <a:t>and</a:t>
            </a:r>
            <a:r>
              <a:rPr sz="2000" dirty="0">
                <a:latin typeface="Arial MT"/>
                <a:cs typeface="Arial MT"/>
              </a:rPr>
              <a:t> </a:t>
            </a:r>
            <a:r>
              <a:rPr sz="2000" spc="-5" dirty="0">
                <a:latin typeface="Arial MT"/>
                <a:cs typeface="Arial MT"/>
              </a:rPr>
              <a:t>evac requirements/priority</a:t>
            </a:r>
            <a:r>
              <a:rPr sz="2000" spc="-10" dirty="0">
                <a:latin typeface="Arial MT"/>
                <a:cs typeface="Arial MT"/>
              </a:rPr>
              <a:t> </a:t>
            </a:r>
            <a:r>
              <a:rPr sz="2000" spc="-5" dirty="0">
                <a:latin typeface="Arial MT"/>
                <a:cs typeface="Arial MT"/>
              </a:rPr>
              <a:t>as </a:t>
            </a:r>
            <a:r>
              <a:rPr sz="2000" spc="-540" dirty="0">
                <a:latin typeface="Arial MT"/>
                <a:cs typeface="Arial MT"/>
              </a:rPr>
              <a:t> </a:t>
            </a:r>
            <a:r>
              <a:rPr sz="2000" spc="-5" dirty="0">
                <a:latin typeface="Arial MT"/>
                <a:cs typeface="Arial MT"/>
              </a:rPr>
              <a:t>soon</a:t>
            </a:r>
            <a:r>
              <a:rPr sz="2000" dirty="0">
                <a:latin typeface="Arial MT"/>
                <a:cs typeface="Arial MT"/>
              </a:rPr>
              <a:t> </a:t>
            </a:r>
            <a:r>
              <a:rPr sz="2000" spc="-5" dirty="0">
                <a:latin typeface="Arial MT"/>
                <a:cs typeface="Arial MT"/>
              </a:rPr>
              <a:t>as</a:t>
            </a:r>
            <a:r>
              <a:rPr sz="2000" spc="-10" dirty="0">
                <a:latin typeface="Arial MT"/>
                <a:cs typeface="Arial MT"/>
              </a:rPr>
              <a:t> </a:t>
            </a:r>
            <a:r>
              <a:rPr sz="2000" spc="-5" dirty="0">
                <a:latin typeface="Arial MT"/>
                <a:cs typeface="Arial MT"/>
              </a:rPr>
              <a:t>possible</a:t>
            </a:r>
            <a:r>
              <a:rPr sz="2000" spc="10" dirty="0">
                <a:latin typeface="Arial MT"/>
                <a:cs typeface="Arial MT"/>
              </a:rPr>
              <a:t> </a:t>
            </a:r>
            <a:r>
              <a:rPr sz="2000" spc="-5" dirty="0">
                <a:latin typeface="Arial MT"/>
                <a:cs typeface="Arial MT"/>
              </a:rPr>
              <a:t>to</a:t>
            </a:r>
            <a:r>
              <a:rPr sz="2000" spc="-15" dirty="0">
                <a:latin typeface="Arial MT"/>
                <a:cs typeface="Arial MT"/>
              </a:rPr>
              <a:t> </a:t>
            </a:r>
            <a:r>
              <a:rPr sz="2000" spc="-5" dirty="0">
                <a:latin typeface="Arial MT"/>
                <a:cs typeface="Arial MT"/>
              </a:rPr>
              <a:t>tactical</a:t>
            </a:r>
            <a:r>
              <a:rPr sz="2000" spc="-10" dirty="0">
                <a:latin typeface="Arial MT"/>
                <a:cs typeface="Arial MT"/>
              </a:rPr>
              <a:t> </a:t>
            </a:r>
            <a:r>
              <a:rPr sz="2000" spc="-5" dirty="0">
                <a:latin typeface="Arial MT"/>
                <a:cs typeface="Arial MT"/>
              </a:rPr>
              <a:t>leadership</a:t>
            </a:r>
            <a:r>
              <a:rPr sz="2000" spc="10" dirty="0">
                <a:latin typeface="Arial MT"/>
                <a:cs typeface="Arial MT"/>
              </a:rPr>
              <a:t> </a:t>
            </a:r>
            <a:r>
              <a:rPr sz="2000" spc="-5" dirty="0">
                <a:latin typeface="Arial MT"/>
                <a:cs typeface="Arial MT"/>
              </a:rPr>
              <a:t>and</a:t>
            </a:r>
            <a:r>
              <a:rPr sz="2000" dirty="0">
                <a:latin typeface="Arial MT"/>
                <a:cs typeface="Arial MT"/>
              </a:rPr>
              <a:t> </a:t>
            </a:r>
            <a:r>
              <a:rPr sz="2000" spc="-5" dirty="0">
                <a:latin typeface="Arial MT"/>
                <a:cs typeface="Arial MT"/>
              </a:rPr>
              <a:t>prehospital</a:t>
            </a:r>
            <a:r>
              <a:rPr sz="2000" spc="5" dirty="0">
                <a:latin typeface="Arial MT"/>
                <a:cs typeface="Arial MT"/>
              </a:rPr>
              <a:t> </a:t>
            </a:r>
            <a:r>
              <a:rPr sz="2000" spc="-5" dirty="0">
                <a:latin typeface="Arial MT"/>
                <a:cs typeface="Arial MT"/>
              </a:rPr>
              <a:t>medical</a:t>
            </a:r>
            <a:r>
              <a:rPr sz="2000" spc="10" dirty="0">
                <a:latin typeface="Arial MT"/>
                <a:cs typeface="Arial MT"/>
              </a:rPr>
              <a:t> </a:t>
            </a:r>
            <a:r>
              <a:rPr sz="2000" spc="-5" dirty="0">
                <a:latin typeface="Arial MT"/>
                <a:cs typeface="Arial MT"/>
              </a:rPr>
              <a:t>providers</a:t>
            </a:r>
            <a:endParaRPr sz="2000">
              <a:latin typeface="Arial MT"/>
              <a:cs typeface="Arial MT"/>
            </a:endParaRPr>
          </a:p>
        </p:txBody>
      </p:sp>
      <p:pic>
        <p:nvPicPr>
          <p:cNvPr id="18" name="object 18"/>
          <p:cNvPicPr/>
          <p:nvPr/>
        </p:nvPicPr>
        <p:blipFill>
          <a:blip r:embed="rId5" cstate="print"/>
          <a:stretch>
            <a:fillRect/>
          </a:stretch>
        </p:blipFill>
        <p:spPr>
          <a:xfrm>
            <a:off x="675894" y="5646420"/>
            <a:ext cx="574547" cy="544829"/>
          </a:xfrm>
          <a:prstGeom prst="rect">
            <a:avLst/>
          </a:prstGeom>
        </p:spPr>
      </p:pic>
      <p:sp>
        <p:nvSpPr>
          <p:cNvPr id="19" name="object 19"/>
          <p:cNvSpPr/>
          <p:nvPr/>
        </p:nvSpPr>
        <p:spPr>
          <a:xfrm>
            <a:off x="621411" y="3363846"/>
            <a:ext cx="0" cy="464820"/>
          </a:xfrm>
          <a:custGeom>
            <a:avLst/>
            <a:gdLst/>
            <a:ahLst/>
            <a:cxnLst/>
            <a:rect l="l" t="t" r="r" b="b"/>
            <a:pathLst>
              <a:path h="464820">
                <a:moveTo>
                  <a:pt x="0" y="464553"/>
                </a:moveTo>
                <a:lnTo>
                  <a:pt x="0" y="0"/>
                </a:lnTo>
              </a:path>
            </a:pathLst>
          </a:custGeom>
          <a:ln w="101600">
            <a:solidFill>
              <a:srgbClr val="CD9146"/>
            </a:solidFill>
          </a:ln>
        </p:spPr>
        <p:txBody>
          <a:bodyPr wrap="square" lIns="0" tIns="0" rIns="0" bIns="0" rtlCol="0"/>
          <a:lstStyle/>
          <a:p>
            <a:endParaRPr/>
          </a:p>
        </p:txBody>
      </p:sp>
      <p:sp>
        <p:nvSpPr>
          <p:cNvPr id="20" name="object 20"/>
          <p:cNvSpPr/>
          <p:nvPr/>
        </p:nvSpPr>
        <p:spPr>
          <a:xfrm>
            <a:off x="8223884" y="4549514"/>
            <a:ext cx="0" cy="756285"/>
          </a:xfrm>
          <a:custGeom>
            <a:avLst/>
            <a:gdLst/>
            <a:ahLst/>
            <a:cxnLst/>
            <a:rect l="l" t="t" r="r" b="b"/>
            <a:pathLst>
              <a:path h="756285">
                <a:moveTo>
                  <a:pt x="0" y="756005"/>
                </a:moveTo>
                <a:lnTo>
                  <a:pt x="0" y="0"/>
                </a:lnTo>
              </a:path>
            </a:pathLst>
          </a:custGeom>
          <a:ln w="101600">
            <a:solidFill>
              <a:srgbClr val="CD9146"/>
            </a:solidFill>
          </a:ln>
        </p:spPr>
        <p:txBody>
          <a:bodyPr wrap="square" lIns="0" tIns="0" rIns="0" bIns="0" rtlCol="0"/>
          <a:lstStyle/>
          <a:p>
            <a:endParaRPr/>
          </a:p>
        </p:txBody>
      </p:sp>
      <p:sp>
        <p:nvSpPr>
          <p:cNvPr id="22" name="object 22"/>
          <p:cNvSpPr txBox="1"/>
          <p:nvPr/>
        </p:nvSpPr>
        <p:spPr>
          <a:xfrm>
            <a:off x="11698970" y="6554038"/>
            <a:ext cx="227965" cy="213995"/>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1200" dirty="0">
                <a:latin typeface="Arial MT"/>
                <a:cs typeface="Arial MT"/>
              </a:rPr>
              <a:t>5</a:t>
            </a:fld>
            <a:endParaRPr sz="1200">
              <a:latin typeface="Arial MT"/>
              <a:cs typeface="Arial MT"/>
            </a:endParaRPr>
          </a:p>
        </p:txBody>
      </p:sp>
      <p:sp>
        <p:nvSpPr>
          <p:cNvPr id="23" name="object 23"/>
          <p:cNvSpPr txBox="1"/>
          <p:nvPr/>
        </p:nvSpPr>
        <p:spPr>
          <a:xfrm>
            <a:off x="9408654"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#TCCC-CPP-PPT-21</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3016313" y="693604"/>
            <a:ext cx="6198235" cy="1068070"/>
          </a:xfrm>
          <a:prstGeom prst="rect">
            <a:avLst/>
          </a:prstGeom>
        </p:spPr>
        <p:txBody>
          <a:bodyPr vert="horz" wrap="square" lIns="0" tIns="74295" rIns="0" bIns="0" rtlCol="0">
            <a:spAutoFit/>
          </a:bodyPr>
          <a:lstStyle/>
          <a:p>
            <a:pPr marL="1320165" marR="5080" indent="-1308100">
              <a:lnSpc>
                <a:spcPts val="3890"/>
              </a:lnSpc>
              <a:spcBef>
                <a:spcPts val="585"/>
              </a:spcBef>
            </a:pPr>
            <a:r>
              <a:rPr sz="3600" spc="-5" dirty="0">
                <a:solidFill>
                  <a:srgbClr val="CD9146"/>
                </a:solidFill>
              </a:rPr>
              <a:t>REQUESTING</a:t>
            </a:r>
            <a:r>
              <a:rPr sz="3600" spc="-90" dirty="0">
                <a:solidFill>
                  <a:srgbClr val="CD9146"/>
                </a:solidFill>
              </a:rPr>
              <a:t> </a:t>
            </a:r>
            <a:r>
              <a:rPr sz="3600" dirty="0">
                <a:solidFill>
                  <a:srgbClr val="CD9146"/>
                </a:solidFill>
              </a:rPr>
              <a:t>EVACUATION </a:t>
            </a:r>
            <a:r>
              <a:rPr sz="3600" spc="-985" dirty="0">
                <a:solidFill>
                  <a:srgbClr val="CD9146"/>
                </a:solidFill>
              </a:rPr>
              <a:t> </a:t>
            </a:r>
            <a:r>
              <a:rPr sz="3600" dirty="0">
                <a:solidFill>
                  <a:srgbClr val="000000"/>
                </a:solidFill>
              </a:rPr>
              <a:t>OF</a:t>
            </a:r>
            <a:r>
              <a:rPr sz="3600" spc="-10" dirty="0">
                <a:solidFill>
                  <a:srgbClr val="000000"/>
                </a:solidFill>
              </a:rPr>
              <a:t> </a:t>
            </a:r>
            <a:r>
              <a:rPr sz="3600" spc="-5" dirty="0">
                <a:solidFill>
                  <a:srgbClr val="000000"/>
                </a:solidFill>
              </a:rPr>
              <a:t>CASUALTIES</a:t>
            </a:r>
            <a:endParaRPr sz="3600"/>
          </a:p>
        </p:txBody>
      </p:sp>
      <p:sp>
        <p:nvSpPr>
          <p:cNvPr id="5" name="object 5"/>
          <p:cNvSpPr txBox="1"/>
          <p:nvPr/>
        </p:nvSpPr>
        <p:spPr>
          <a:xfrm>
            <a:off x="431772" y="1946233"/>
            <a:ext cx="4030345" cy="4698365"/>
          </a:xfrm>
          <a:prstGeom prst="rect">
            <a:avLst/>
          </a:prstGeom>
        </p:spPr>
        <p:txBody>
          <a:bodyPr vert="horz" wrap="square" lIns="0" tIns="12065" rIns="0" bIns="0" rtlCol="0">
            <a:spAutoFit/>
          </a:bodyPr>
          <a:lstStyle/>
          <a:p>
            <a:pPr marL="12700" marR="170815">
              <a:lnSpc>
                <a:spcPct val="100000"/>
              </a:lnSpc>
              <a:spcBef>
                <a:spcPts val="95"/>
              </a:spcBef>
            </a:pPr>
            <a:r>
              <a:rPr sz="2000" b="1" spc="-5" dirty="0">
                <a:latin typeface="Arial"/>
                <a:cs typeface="Arial"/>
              </a:rPr>
              <a:t>ALL personnel </a:t>
            </a:r>
            <a:r>
              <a:rPr sz="2000" spc="-5" dirty="0">
                <a:latin typeface="Arial MT"/>
                <a:cs typeface="Arial MT"/>
              </a:rPr>
              <a:t>should be familiar </a:t>
            </a:r>
            <a:r>
              <a:rPr sz="2000" spc="-545" dirty="0">
                <a:latin typeface="Arial MT"/>
                <a:cs typeface="Arial MT"/>
              </a:rPr>
              <a:t> </a:t>
            </a:r>
            <a:r>
              <a:rPr sz="2000" spc="-5" dirty="0">
                <a:latin typeface="Arial MT"/>
                <a:cs typeface="Arial MT"/>
              </a:rPr>
              <a:t>with how to request medical </a:t>
            </a:r>
            <a:r>
              <a:rPr sz="2000" dirty="0">
                <a:latin typeface="Arial MT"/>
                <a:cs typeface="Arial MT"/>
              </a:rPr>
              <a:t> </a:t>
            </a:r>
            <a:r>
              <a:rPr sz="2000" spc="-5" dirty="0">
                <a:latin typeface="Arial MT"/>
                <a:cs typeface="Arial MT"/>
              </a:rPr>
              <a:t>evacuation as they may need to </a:t>
            </a:r>
            <a:r>
              <a:rPr sz="2000" dirty="0">
                <a:latin typeface="Arial MT"/>
                <a:cs typeface="Arial MT"/>
              </a:rPr>
              <a:t> </a:t>
            </a:r>
            <a:r>
              <a:rPr sz="2000" spc="-5" dirty="0">
                <a:latin typeface="Arial MT"/>
                <a:cs typeface="Arial MT"/>
              </a:rPr>
              <a:t>initiate the</a:t>
            </a:r>
            <a:r>
              <a:rPr sz="2000" spc="-15" dirty="0">
                <a:latin typeface="Arial MT"/>
                <a:cs typeface="Arial MT"/>
              </a:rPr>
              <a:t> </a:t>
            </a:r>
            <a:r>
              <a:rPr sz="2000" spc="-5" dirty="0">
                <a:latin typeface="Arial MT"/>
                <a:cs typeface="Arial MT"/>
              </a:rPr>
              <a:t>request</a:t>
            </a:r>
            <a:endParaRPr sz="2000">
              <a:latin typeface="Arial MT"/>
              <a:cs typeface="Arial MT"/>
            </a:endParaRPr>
          </a:p>
          <a:p>
            <a:pPr marL="12700" marR="5080">
              <a:lnSpc>
                <a:spcPct val="100000"/>
              </a:lnSpc>
              <a:spcBef>
                <a:spcPts val="1600"/>
              </a:spcBef>
            </a:pPr>
            <a:r>
              <a:rPr sz="2000" spc="-5" dirty="0">
                <a:latin typeface="Arial MT"/>
                <a:cs typeface="Arial MT"/>
              </a:rPr>
              <a:t>Depending on the tactical situation, </a:t>
            </a:r>
            <a:r>
              <a:rPr sz="2000" spc="-545" dirty="0">
                <a:latin typeface="Arial MT"/>
                <a:cs typeface="Arial MT"/>
              </a:rPr>
              <a:t> </a:t>
            </a:r>
            <a:r>
              <a:rPr sz="2000" spc="-5" dirty="0">
                <a:latin typeface="Arial MT"/>
                <a:cs typeface="Arial MT"/>
              </a:rPr>
              <a:t>unit standard operating procedures, </a:t>
            </a:r>
            <a:r>
              <a:rPr sz="2000" spc="-545" dirty="0">
                <a:latin typeface="Arial MT"/>
                <a:cs typeface="Arial MT"/>
              </a:rPr>
              <a:t> </a:t>
            </a:r>
            <a:r>
              <a:rPr sz="2000" spc="-5" dirty="0">
                <a:latin typeface="Arial MT"/>
                <a:cs typeface="Arial MT"/>
              </a:rPr>
              <a:t>and available assets, the casualty </a:t>
            </a:r>
            <a:r>
              <a:rPr sz="2000" dirty="0">
                <a:latin typeface="Arial MT"/>
                <a:cs typeface="Arial MT"/>
              </a:rPr>
              <a:t> </a:t>
            </a:r>
            <a:r>
              <a:rPr sz="2000" spc="-5" dirty="0">
                <a:latin typeface="Arial MT"/>
                <a:cs typeface="Arial MT"/>
              </a:rPr>
              <a:t>may be evacuated by Medical </a:t>
            </a:r>
            <a:r>
              <a:rPr sz="2000" dirty="0">
                <a:latin typeface="Arial MT"/>
                <a:cs typeface="Arial MT"/>
              </a:rPr>
              <a:t> </a:t>
            </a:r>
            <a:r>
              <a:rPr sz="2000" spc="-5" dirty="0">
                <a:latin typeface="Arial MT"/>
                <a:cs typeface="Arial MT"/>
              </a:rPr>
              <a:t>Evacuation</a:t>
            </a:r>
            <a:r>
              <a:rPr sz="2000" dirty="0">
                <a:latin typeface="Arial MT"/>
                <a:cs typeface="Arial MT"/>
              </a:rPr>
              <a:t> </a:t>
            </a:r>
            <a:r>
              <a:rPr sz="2000" b="1" spc="-5" dirty="0">
                <a:latin typeface="Arial"/>
                <a:cs typeface="Arial"/>
              </a:rPr>
              <a:t>(MEDEVAC)</a:t>
            </a:r>
            <a:r>
              <a:rPr sz="2000" b="1" spc="10" dirty="0">
                <a:latin typeface="Arial"/>
                <a:cs typeface="Arial"/>
              </a:rPr>
              <a:t> </a:t>
            </a:r>
            <a:r>
              <a:rPr sz="2000" spc="-5" dirty="0">
                <a:latin typeface="Arial MT"/>
                <a:cs typeface="Arial MT"/>
              </a:rPr>
              <a:t>or </a:t>
            </a:r>
            <a:r>
              <a:rPr sz="2000" dirty="0">
                <a:latin typeface="Arial MT"/>
                <a:cs typeface="Arial MT"/>
              </a:rPr>
              <a:t> </a:t>
            </a:r>
            <a:r>
              <a:rPr sz="2000" spc="-5" dirty="0">
                <a:latin typeface="Arial MT"/>
                <a:cs typeface="Arial MT"/>
              </a:rPr>
              <a:t>Casualty</a:t>
            </a:r>
            <a:r>
              <a:rPr sz="2000" dirty="0">
                <a:latin typeface="Arial MT"/>
                <a:cs typeface="Arial MT"/>
              </a:rPr>
              <a:t> </a:t>
            </a:r>
            <a:r>
              <a:rPr sz="2000" spc="-5" dirty="0">
                <a:latin typeface="Arial MT"/>
                <a:cs typeface="Arial MT"/>
              </a:rPr>
              <a:t>Evacuation</a:t>
            </a:r>
            <a:r>
              <a:rPr sz="2000" spc="-10" dirty="0">
                <a:latin typeface="Arial MT"/>
                <a:cs typeface="Arial MT"/>
              </a:rPr>
              <a:t> </a:t>
            </a:r>
            <a:r>
              <a:rPr sz="2000" b="1" spc="-5" dirty="0">
                <a:latin typeface="Arial"/>
                <a:cs typeface="Arial"/>
              </a:rPr>
              <a:t>(CASEVAC)</a:t>
            </a:r>
            <a:endParaRPr sz="2000">
              <a:latin typeface="Arial"/>
              <a:cs typeface="Arial"/>
            </a:endParaRPr>
          </a:p>
          <a:p>
            <a:pPr marL="12700" marR="40005">
              <a:lnSpc>
                <a:spcPct val="100000"/>
              </a:lnSpc>
              <a:spcBef>
                <a:spcPts val="1595"/>
              </a:spcBef>
            </a:pPr>
            <a:r>
              <a:rPr sz="2000" b="1" spc="-5" dirty="0">
                <a:latin typeface="Arial"/>
                <a:cs typeface="Arial"/>
              </a:rPr>
              <a:t>TACEVAC</a:t>
            </a:r>
            <a:r>
              <a:rPr sz="2000" b="1" spc="5" dirty="0">
                <a:latin typeface="Arial"/>
                <a:cs typeface="Arial"/>
              </a:rPr>
              <a:t> </a:t>
            </a:r>
            <a:r>
              <a:rPr sz="2000" b="1" spc="-5" dirty="0">
                <a:latin typeface="Arial"/>
                <a:cs typeface="Arial"/>
              </a:rPr>
              <a:t>–</a:t>
            </a:r>
            <a:r>
              <a:rPr sz="2000" b="1" spc="-10" dirty="0">
                <a:latin typeface="Arial"/>
                <a:cs typeface="Arial"/>
              </a:rPr>
              <a:t> </a:t>
            </a:r>
            <a:r>
              <a:rPr sz="2000" spc="-5" dirty="0">
                <a:latin typeface="Arial MT"/>
                <a:cs typeface="Arial MT"/>
              </a:rPr>
              <a:t>Tactical Evacuation</a:t>
            </a:r>
            <a:r>
              <a:rPr sz="2000" dirty="0">
                <a:latin typeface="Arial MT"/>
                <a:cs typeface="Arial MT"/>
              </a:rPr>
              <a:t> </a:t>
            </a:r>
            <a:r>
              <a:rPr sz="2000" spc="-10" dirty="0">
                <a:latin typeface="Arial MT"/>
                <a:cs typeface="Arial MT"/>
              </a:rPr>
              <a:t>is </a:t>
            </a:r>
            <a:r>
              <a:rPr sz="2000" spc="-540" dirty="0">
                <a:latin typeface="Arial MT"/>
                <a:cs typeface="Arial MT"/>
              </a:rPr>
              <a:t> </a:t>
            </a:r>
            <a:r>
              <a:rPr sz="2000" spc="-5" dirty="0">
                <a:latin typeface="Arial MT"/>
                <a:cs typeface="Arial MT"/>
              </a:rPr>
              <a:t>a term that includes both </a:t>
            </a:r>
            <a:r>
              <a:rPr sz="2000" dirty="0">
                <a:latin typeface="Arial MT"/>
                <a:cs typeface="Arial MT"/>
              </a:rPr>
              <a:t> </a:t>
            </a:r>
            <a:r>
              <a:rPr sz="2000" b="1" spc="-5" dirty="0">
                <a:latin typeface="Arial"/>
                <a:cs typeface="Arial"/>
              </a:rPr>
              <a:t>MEDEVAC</a:t>
            </a:r>
            <a:r>
              <a:rPr sz="2000" b="1" spc="15" dirty="0">
                <a:latin typeface="Arial"/>
                <a:cs typeface="Arial"/>
              </a:rPr>
              <a:t> </a:t>
            </a:r>
            <a:r>
              <a:rPr sz="2000" spc="-5" dirty="0">
                <a:latin typeface="Arial MT"/>
                <a:cs typeface="Arial MT"/>
              </a:rPr>
              <a:t>and</a:t>
            </a:r>
            <a:r>
              <a:rPr sz="2000" spc="-10" dirty="0">
                <a:latin typeface="Arial MT"/>
                <a:cs typeface="Arial MT"/>
              </a:rPr>
              <a:t> </a:t>
            </a:r>
            <a:r>
              <a:rPr sz="2000" b="1" spc="-5" dirty="0">
                <a:latin typeface="Arial"/>
                <a:cs typeface="Arial"/>
              </a:rPr>
              <a:t>CASEVAC</a:t>
            </a:r>
            <a:r>
              <a:rPr sz="2000" b="1" spc="15" dirty="0">
                <a:latin typeface="Arial"/>
                <a:cs typeface="Arial"/>
              </a:rPr>
              <a:t> </a:t>
            </a:r>
            <a:r>
              <a:rPr sz="2000" spc="-5" dirty="0">
                <a:latin typeface="Arial MT"/>
                <a:cs typeface="Arial MT"/>
              </a:rPr>
              <a:t>in the </a:t>
            </a:r>
            <a:r>
              <a:rPr sz="2000" dirty="0">
                <a:latin typeface="Arial MT"/>
                <a:cs typeface="Arial MT"/>
              </a:rPr>
              <a:t> </a:t>
            </a:r>
            <a:r>
              <a:rPr sz="2000" spc="-5" dirty="0">
                <a:latin typeface="Arial MT"/>
                <a:cs typeface="Arial MT"/>
              </a:rPr>
              <a:t>tactical</a:t>
            </a:r>
            <a:r>
              <a:rPr sz="2000" spc="-15" dirty="0">
                <a:latin typeface="Arial MT"/>
                <a:cs typeface="Arial MT"/>
              </a:rPr>
              <a:t> </a:t>
            </a:r>
            <a:r>
              <a:rPr sz="2000" spc="-5" dirty="0">
                <a:latin typeface="Arial MT"/>
                <a:cs typeface="Arial MT"/>
              </a:rPr>
              <a:t>environment</a:t>
            </a:r>
            <a:endParaRPr sz="2000">
              <a:latin typeface="Arial MT"/>
              <a:cs typeface="Arial MT"/>
            </a:endParaRPr>
          </a:p>
        </p:txBody>
      </p:sp>
      <p:pic>
        <p:nvPicPr>
          <p:cNvPr id="6" name="object 6"/>
          <p:cNvPicPr/>
          <p:nvPr/>
        </p:nvPicPr>
        <p:blipFill>
          <a:blip r:embed="rId4" cstate="print"/>
          <a:stretch>
            <a:fillRect/>
          </a:stretch>
        </p:blipFill>
        <p:spPr>
          <a:xfrm>
            <a:off x="7844790" y="3537965"/>
            <a:ext cx="4078211" cy="1315211"/>
          </a:xfrm>
          <a:prstGeom prst="rect">
            <a:avLst/>
          </a:prstGeom>
        </p:spPr>
      </p:pic>
      <p:pic>
        <p:nvPicPr>
          <p:cNvPr id="7" name="object 7"/>
          <p:cNvPicPr/>
          <p:nvPr/>
        </p:nvPicPr>
        <p:blipFill>
          <a:blip r:embed="rId5" cstate="print"/>
          <a:stretch>
            <a:fillRect/>
          </a:stretch>
        </p:blipFill>
        <p:spPr>
          <a:xfrm>
            <a:off x="8746997" y="2096261"/>
            <a:ext cx="2655569" cy="1132331"/>
          </a:xfrm>
          <a:prstGeom prst="rect">
            <a:avLst/>
          </a:prstGeom>
        </p:spPr>
      </p:pic>
      <p:sp>
        <p:nvSpPr>
          <p:cNvPr id="8" name="object 8"/>
          <p:cNvSpPr txBox="1"/>
          <p:nvPr/>
        </p:nvSpPr>
        <p:spPr>
          <a:xfrm>
            <a:off x="5239264" y="1796164"/>
            <a:ext cx="6050280" cy="4379595"/>
          </a:xfrm>
          <a:prstGeom prst="rect">
            <a:avLst/>
          </a:prstGeom>
        </p:spPr>
        <p:txBody>
          <a:bodyPr vert="horz" wrap="square" lIns="0" tIns="184150" rIns="0" bIns="0" rtlCol="0">
            <a:spAutoFit/>
          </a:bodyPr>
          <a:lstStyle/>
          <a:p>
            <a:pPr marL="12700">
              <a:lnSpc>
                <a:spcPct val="100000"/>
              </a:lnSpc>
              <a:spcBef>
                <a:spcPts val="1450"/>
              </a:spcBef>
            </a:pPr>
            <a:r>
              <a:rPr sz="2400" b="1" spc="-5" dirty="0">
                <a:solidFill>
                  <a:srgbClr val="CD9146"/>
                </a:solidFill>
                <a:latin typeface="Arial"/>
                <a:cs typeface="Arial"/>
              </a:rPr>
              <a:t>CASEVAC:</a:t>
            </a:r>
            <a:endParaRPr sz="2400">
              <a:latin typeface="Arial"/>
              <a:cs typeface="Arial"/>
            </a:endParaRPr>
          </a:p>
          <a:p>
            <a:pPr marL="12700" marR="2955290">
              <a:lnSpc>
                <a:spcPct val="100000"/>
              </a:lnSpc>
              <a:spcBef>
                <a:spcPts val="1015"/>
              </a:spcBef>
            </a:pPr>
            <a:r>
              <a:rPr sz="1800" spc="-5" dirty="0">
                <a:latin typeface="Arial MT"/>
                <a:cs typeface="Arial MT"/>
              </a:rPr>
              <a:t>Unregulated movement </a:t>
            </a:r>
            <a:r>
              <a:rPr sz="1800" dirty="0">
                <a:latin typeface="Arial MT"/>
                <a:cs typeface="Arial MT"/>
              </a:rPr>
              <a:t>of </a:t>
            </a:r>
            <a:r>
              <a:rPr sz="1800" spc="5" dirty="0">
                <a:latin typeface="Arial MT"/>
                <a:cs typeface="Arial MT"/>
              </a:rPr>
              <a:t> </a:t>
            </a:r>
            <a:r>
              <a:rPr sz="1800" spc="-5" dirty="0">
                <a:latin typeface="Arial MT"/>
                <a:cs typeface="Arial MT"/>
              </a:rPr>
              <a:t>casualties </a:t>
            </a:r>
            <a:r>
              <a:rPr sz="1800" dirty="0">
                <a:latin typeface="Arial MT"/>
                <a:cs typeface="Arial MT"/>
              </a:rPr>
              <a:t>aboard </a:t>
            </a:r>
            <a:r>
              <a:rPr sz="1800" spc="-5" dirty="0">
                <a:latin typeface="Arial MT"/>
                <a:cs typeface="Arial MT"/>
              </a:rPr>
              <a:t>nonmedical </a:t>
            </a:r>
            <a:r>
              <a:rPr sz="1800" spc="-490" dirty="0">
                <a:latin typeface="Arial MT"/>
                <a:cs typeface="Arial MT"/>
              </a:rPr>
              <a:t> </a:t>
            </a:r>
            <a:r>
              <a:rPr sz="1800" spc="-5" dirty="0">
                <a:latin typeface="Arial MT"/>
                <a:cs typeface="Arial MT"/>
              </a:rPr>
              <a:t>ships,</a:t>
            </a:r>
            <a:r>
              <a:rPr sz="1800" spc="-10" dirty="0">
                <a:latin typeface="Arial MT"/>
                <a:cs typeface="Arial MT"/>
              </a:rPr>
              <a:t> </a:t>
            </a:r>
            <a:r>
              <a:rPr sz="1800" dirty="0">
                <a:latin typeface="Arial MT"/>
                <a:cs typeface="Arial MT"/>
              </a:rPr>
              <a:t>land</a:t>
            </a:r>
            <a:r>
              <a:rPr sz="1800" spc="-10" dirty="0">
                <a:latin typeface="Arial MT"/>
                <a:cs typeface="Arial MT"/>
              </a:rPr>
              <a:t> </a:t>
            </a:r>
            <a:r>
              <a:rPr sz="1800" spc="-5" dirty="0">
                <a:latin typeface="Arial MT"/>
                <a:cs typeface="Arial MT"/>
              </a:rPr>
              <a:t>vehicles,</a:t>
            </a:r>
            <a:r>
              <a:rPr sz="1800" spc="-15" dirty="0">
                <a:latin typeface="Arial MT"/>
                <a:cs typeface="Arial MT"/>
              </a:rPr>
              <a:t> </a:t>
            </a:r>
            <a:r>
              <a:rPr sz="1800" dirty="0">
                <a:latin typeface="Arial MT"/>
                <a:cs typeface="Arial MT"/>
              </a:rPr>
              <a:t>or</a:t>
            </a:r>
            <a:r>
              <a:rPr sz="1800" spc="-5" dirty="0">
                <a:latin typeface="Arial MT"/>
                <a:cs typeface="Arial MT"/>
              </a:rPr>
              <a:t> aircraft</a:t>
            </a:r>
            <a:endParaRPr sz="1800">
              <a:latin typeface="Arial MT"/>
              <a:cs typeface="Arial MT"/>
            </a:endParaRPr>
          </a:p>
          <a:p>
            <a:pPr>
              <a:lnSpc>
                <a:spcPct val="100000"/>
              </a:lnSpc>
              <a:spcBef>
                <a:spcPts val="35"/>
              </a:spcBef>
            </a:pPr>
            <a:endParaRPr sz="1800">
              <a:latin typeface="Arial MT"/>
              <a:cs typeface="Arial MT"/>
            </a:endParaRPr>
          </a:p>
          <a:p>
            <a:pPr marL="29209">
              <a:lnSpc>
                <a:spcPct val="100000"/>
              </a:lnSpc>
            </a:pPr>
            <a:r>
              <a:rPr sz="2400" b="1" spc="-5" dirty="0">
                <a:solidFill>
                  <a:srgbClr val="CD9146"/>
                </a:solidFill>
                <a:latin typeface="Arial"/>
                <a:cs typeface="Arial"/>
              </a:rPr>
              <a:t>MEDEVAC:</a:t>
            </a:r>
            <a:endParaRPr sz="2400">
              <a:latin typeface="Arial"/>
              <a:cs typeface="Arial"/>
            </a:endParaRPr>
          </a:p>
          <a:p>
            <a:pPr marL="29209" marR="3357245">
              <a:lnSpc>
                <a:spcPts val="1939"/>
              </a:lnSpc>
              <a:spcBef>
                <a:spcPts val="1045"/>
              </a:spcBef>
            </a:pPr>
            <a:r>
              <a:rPr sz="1800" spc="-5" dirty="0">
                <a:latin typeface="Arial MT"/>
                <a:cs typeface="Arial MT"/>
              </a:rPr>
              <a:t>Transport </a:t>
            </a:r>
            <a:r>
              <a:rPr sz="1800" dirty="0">
                <a:latin typeface="Arial MT"/>
                <a:cs typeface="Arial MT"/>
              </a:rPr>
              <a:t>by </a:t>
            </a:r>
            <a:r>
              <a:rPr sz="1800" spc="-5" dirty="0">
                <a:latin typeface="Arial MT"/>
                <a:cs typeface="Arial MT"/>
              </a:rPr>
              <a:t>medical </a:t>
            </a:r>
            <a:r>
              <a:rPr sz="1800" dirty="0">
                <a:latin typeface="Arial MT"/>
                <a:cs typeface="Arial MT"/>
              </a:rPr>
              <a:t> personnel of wounded, </a:t>
            </a:r>
            <a:r>
              <a:rPr sz="1800" spc="5" dirty="0">
                <a:latin typeface="Arial MT"/>
                <a:cs typeface="Arial MT"/>
              </a:rPr>
              <a:t> </a:t>
            </a:r>
            <a:r>
              <a:rPr sz="1800" dirty="0">
                <a:latin typeface="Arial MT"/>
                <a:cs typeface="Arial MT"/>
              </a:rPr>
              <a:t>injured, or ill persons </a:t>
            </a:r>
            <a:r>
              <a:rPr sz="1800" spc="-5" dirty="0">
                <a:latin typeface="Arial MT"/>
                <a:cs typeface="Arial MT"/>
              </a:rPr>
              <a:t>from </a:t>
            </a:r>
            <a:r>
              <a:rPr sz="1800" spc="-490" dirty="0">
                <a:latin typeface="Arial MT"/>
                <a:cs typeface="Arial MT"/>
              </a:rPr>
              <a:t> </a:t>
            </a:r>
            <a:r>
              <a:rPr sz="1800" spc="-5" dirty="0">
                <a:latin typeface="Arial MT"/>
                <a:cs typeface="Arial MT"/>
              </a:rPr>
              <a:t>the</a:t>
            </a:r>
            <a:r>
              <a:rPr sz="1800" spc="-10" dirty="0">
                <a:latin typeface="Arial MT"/>
                <a:cs typeface="Arial MT"/>
              </a:rPr>
              <a:t> </a:t>
            </a:r>
            <a:r>
              <a:rPr sz="1800" spc="-5" dirty="0">
                <a:latin typeface="Arial MT"/>
                <a:cs typeface="Arial MT"/>
              </a:rPr>
              <a:t>battlefield</a:t>
            </a:r>
            <a:r>
              <a:rPr sz="1800" spc="-10" dirty="0">
                <a:latin typeface="Arial MT"/>
                <a:cs typeface="Arial MT"/>
              </a:rPr>
              <a:t> </a:t>
            </a:r>
            <a:r>
              <a:rPr sz="1800" spc="-5" dirty="0">
                <a:latin typeface="Arial MT"/>
                <a:cs typeface="Arial MT"/>
              </a:rPr>
              <a:t>and/or</a:t>
            </a:r>
            <a:r>
              <a:rPr sz="1800" spc="-10" dirty="0">
                <a:latin typeface="Arial MT"/>
                <a:cs typeface="Arial MT"/>
              </a:rPr>
              <a:t> </a:t>
            </a:r>
            <a:r>
              <a:rPr sz="1800" spc="-5" dirty="0">
                <a:latin typeface="Arial MT"/>
                <a:cs typeface="Arial MT"/>
              </a:rPr>
              <a:t>other</a:t>
            </a:r>
            <a:endParaRPr sz="1800">
              <a:latin typeface="Arial MT"/>
              <a:cs typeface="Arial MT"/>
            </a:endParaRPr>
          </a:p>
          <a:p>
            <a:pPr marL="29209">
              <a:lnSpc>
                <a:spcPts val="1930"/>
              </a:lnSpc>
            </a:pPr>
            <a:r>
              <a:rPr sz="1800" spc="-5" dirty="0">
                <a:latin typeface="Arial MT"/>
                <a:cs typeface="Arial MT"/>
              </a:rPr>
              <a:t>locations to</a:t>
            </a:r>
            <a:r>
              <a:rPr sz="1800" spc="5" dirty="0">
                <a:latin typeface="Arial MT"/>
                <a:cs typeface="Arial MT"/>
              </a:rPr>
              <a:t> </a:t>
            </a:r>
            <a:r>
              <a:rPr sz="1800" spc="-5" dirty="0">
                <a:latin typeface="Arial MT"/>
                <a:cs typeface="Arial MT"/>
              </a:rPr>
              <a:t>Medical Treatment</a:t>
            </a:r>
            <a:r>
              <a:rPr sz="1800" spc="5" dirty="0">
                <a:latin typeface="Arial MT"/>
                <a:cs typeface="Arial MT"/>
              </a:rPr>
              <a:t> </a:t>
            </a:r>
            <a:r>
              <a:rPr sz="1800" spc="-5" dirty="0">
                <a:latin typeface="Arial MT"/>
                <a:cs typeface="Arial MT"/>
              </a:rPr>
              <a:t>Facilities</a:t>
            </a:r>
            <a:endParaRPr sz="1800">
              <a:latin typeface="Arial MT"/>
              <a:cs typeface="Arial MT"/>
            </a:endParaRPr>
          </a:p>
          <a:p>
            <a:pPr marL="29209" marR="5080">
              <a:lnSpc>
                <a:spcPts val="1939"/>
              </a:lnSpc>
              <a:spcBef>
                <a:spcPts val="1035"/>
              </a:spcBef>
            </a:pPr>
            <a:r>
              <a:rPr sz="1800" spc="-5" dirty="0">
                <a:latin typeface="Arial MT"/>
                <a:cs typeface="Arial MT"/>
              </a:rPr>
              <a:t>Conducted</a:t>
            </a:r>
            <a:r>
              <a:rPr sz="1800" spc="-15" dirty="0">
                <a:latin typeface="Arial MT"/>
                <a:cs typeface="Arial MT"/>
              </a:rPr>
              <a:t> </a:t>
            </a:r>
            <a:r>
              <a:rPr sz="1800" spc="-5" dirty="0">
                <a:latin typeface="Arial MT"/>
                <a:cs typeface="Arial MT"/>
              </a:rPr>
              <a:t>with</a:t>
            </a:r>
            <a:r>
              <a:rPr sz="1800" dirty="0">
                <a:latin typeface="Arial MT"/>
                <a:cs typeface="Arial MT"/>
              </a:rPr>
              <a:t> </a:t>
            </a:r>
            <a:r>
              <a:rPr sz="1800" b="1" spc="-5" dirty="0">
                <a:latin typeface="Arial"/>
                <a:cs typeface="Arial"/>
              </a:rPr>
              <a:t>dedicated</a:t>
            </a:r>
            <a:r>
              <a:rPr sz="1800" b="1" dirty="0">
                <a:latin typeface="Arial"/>
                <a:cs typeface="Arial"/>
              </a:rPr>
              <a:t> </a:t>
            </a:r>
            <a:r>
              <a:rPr sz="1800" b="1" spc="-5" dirty="0">
                <a:latin typeface="Arial"/>
                <a:cs typeface="Arial"/>
              </a:rPr>
              <a:t>medical</a:t>
            </a:r>
            <a:r>
              <a:rPr sz="1800" b="1" dirty="0">
                <a:latin typeface="Arial"/>
                <a:cs typeface="Arial"/>
              </a:rPr>
              <a:t> </a:t>
            </a:r>
            <a:r>
              <a:rPr sz="1800" b="1" spc="-5" dirty="0">
                <a:latin typeface="Arial"/>
                <a:cs typeface="Arial"/>
              </a:rPr>
              <a:t>ground</a:t>
            </a:r>
            <a:r>
              <a:rPr sz="1800" b="1" spc="10" dirty="0">
                <a:latin typeface="Arial"/>
                <a:cs typeface="Arial"/>
              </a:rPr>
              <a:t> </a:t>
            </a:r>
            <a:r>
              <a:rPr sz="1800" b="1" spc="-5" dirty="0">
                <a:latin typeface="Arial"/>
                <a:cs typeface="Arial"/>
              </a:rPr>
              <a:t>vehicles</a:t>
            </a:r>
            <a:r>
              <a:rPr sz="1800" b="1" dirty="0">
                <a:latin typeface="Arial"/>
                <a:cs typeface="Arial"/>
              </a:rPr>
              <a:t> </a:t>
            </a:r>
            <a:r>
              <a:rPr sz="1800" dirty="0">
                <a:latin typeface="Arial MT"/>
                <a:cs typeface="Arial MT"/>
              </a:rPr>
              <a:t>and </a:t>
            </a:r>
            <a:r>
              <a:rPr sz="1800" spc="5" dirty="0">
                <a:latin typeface="Arial MT"/>
                <a:cs typeface="Arial MT"/>
              </a:rPr>
              <a:t> </a:t>
            </a:r>
            <a:r>
              <a:rPr sz="1800" b="1" spc="-5" dirty="0">
                <a:latin typeface="Arial"/>
                <a:cs typeface="Arial"/>
              </a:rPr>
              <a:t>aircraft, </a:t>
            </a:r>
            <a:r>
              <a:rPr sz="1800" dirty="0">
                <a:latin typeface="Arial MT"/>
                <a:cs typeface="Arial MT"/>
              </a:rPr>
              <a:t>properly </a:t>
            </a:r>
            <a:r>
              <a:rPr sz="1800" spc="-5" dirty="0">
                <a:latin typeface="Arial MT"/>
                <a:cs typeface="Arial MT"/>
              </a:rPr>
              <a:t>marked </a:t>
            </a:r>
            <a:r>
              <a:rPr sz="1800" dirty="0">
                <a:latin typeface="Arial MT"/>
                <a:cs typeface="Arial MT"/>
              </a:rPr>
              <a:t>and </a:t>
            </a:r>
            <a:r>
              <a:rPr sz="1800" spc="-5" dirty="0">
                <a:latin typeface="Arial MT"/>
                <a:cs typeface="Arial MT"/>
              </a:rPr>
              <a:t>employed </a:t>
            </a:r>
            <a:r>
              <a:rPr sz="1800" dirty="0">
                <a:latin typeface="Arial MT"/>
                <a:cs typeface="Arial MT"/>
              </a:rPr>
              <a:t>in </a:t>
            </a:r>
            <a:r>
              <a:rPr sz="1800" spc="-5" dirty="0">
                <a:latin typeface="Arial MT"/>
                <a:cs typeface="Arial MT"/>
              </a:rPr>
              <a:t>accordance with </a:t>
            </a:r>
            <a:r>
              <a:rPr sz="1800" spc="-490" dirty="0">
                <a:latin typeface="Arial MT"/>
                <a:cs typeface="Arial MT"/>
              </a:rPr>
              <a:t> </a:t>
            </a:r>
            <a:r>
              <a:rPr sz="1800" spc="-5" dirty="0">
                <a:latin typeface="Arial MT"/>
                <a:cs typeface="Arial MT"/>
              </a:rPr>
              <a:t>the</a:t>
            </a:r>
            <a:r>
              <a:rPr sz="1800" spc="-10" dirty="0">
                <a:latin typeface="Arial MT"/>
                <a:cs typeface="Arial MT"/>
              </a:rPr>
              <a:t> </a:t>
            </a:r>
            <a:r>
              <a:rPr sz="1800" spc="-5" dirty="0">
                <a:latin typeface="Arial MT"/>
                <a:cs typeface="Arial MT"/>
              </a:rPr>
              <a:t>Geneva</a:t>
            </a:r>
            <a:r>
              <a:rPr sz="1800" spc="-10" dirty="0">
                <a:latin typeface="Arial MT"/>
                <a:cs typeface="Arial MT"/>
              </a:rPr>
              <a:t> </a:t>
            </a:r>
            <a:r>
              <a:rPr sz="1800" spc="-5" dirty="0">
                <a:latin typeface="Arial MT"/>
                <a:cs typeface="Arial MT"/>
              </a:rPr>
              <a:t>Conventions</a:t>
            </a:r>
            <a:r>
              <a:rPr sz="1800" spc="-15" dirty="0">
                <a:latin typeface="Arial MT"/>
                <a:cs typeface="Arial MT"/>
              </a:rPr>
              <a:t> </a:t>
            </a:r>
            <a:r>
              <a:rPr sz="1800" dirty="0">
                <a:latin typeface="Arial MT"/>
                <a:cs typeface="Arial MT"/>
              </a:rPr>
              <a:t>and</a:t>
            </a:r>
            <a:r>
              <a:rPr sz="1800" spc="-5" dirty="0">
                <a:latin typeface="Arial MT"/>
                <a:cs typeface="Arial MT"/>
              </a:rPr>
              <a:t> the </a:t>
            </a:r>
            <a:r>
              <a:rPr sz="1800" dirty="0">
                <a:latin typeface="Arial MT"/>
                <a:cs typeface="Arial MT"/>
              </a:rPr>
              <a:t>law</a:t>
            </a:r>
            <a:r>
              <a:rPr sz="1800" spc="-10" dirty="0">
                <a:latin typeface="Arial MT"/>
                <a:cs typeface="Arial MT"/>
              </a:rPr>
              <a:t> </a:t>
            </a:r>
            <a:r>
              <a:rPr sz="1800" dirty="0">
                <a:latin typeface="Arial MT"/>
                <a:cs typeface="Arial MT"/>
              </a:rPr>
              <a:t>of</a:t>
            </a:r>
            <a:r>
              <a:rPr sz="1800" spc="-5" dirty="0">
                <a:latin typeface="Arial MT"/>
                <a:cs typeface="Arial MT"/>
              </a:rPr>
              <a:t> </a:t>
            </a:r>
            <a:r>
              <a:rPr sz="1800" dirty="0">
                <a:latin typeface="Arial MT"/>
                <a:cs typeface="Arial MT"/>
              </a:rPr>
              <a:t>war</a:t>
            </a:r>
            <a:endParaRPr sz="1800">
              <a:latin typeface="Arial MT"/>
              <a:cs typeface="Arial MT"/>
            </a:endParaRPr>
          </a:p>
        </p:txBody>
      </p:sp>
      <p:sp>
        <p:nvSpPr>
          <p:cNvPr id="10" name="object 10"/>
          <p:cNvSpPr txBox="1"/>
          <p:nvPr/>
        </p:nvSpPr>
        <p:spPr>
          <a:xfrm>
            <a:off x="11698970" y="6554038"/>
            <a:ext cx="227965" cy="213995"/>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1200" dirty="0">
                <a:latin typeface="Arial MT"/>
                <a:cs typeface="Arial MT"/>
              </a:rPr>
              <a:t>6</a:t>
            </a:fld>
            <a:endParaRPr sz="1200">
              <a:latin typeface="Arial MT"/>
              <a:cs typeface="Arial MT"/>
            </a:endParaRPr>
          </a:p>
        </p:txBody>
      </p:sp>
      <p:sp>
        <p:nvSpPr>
          <p:cNvPr id="11" name="object 11"/>
          <p:cNvSpPr txBox="1"/>
          <p:nvPr/>
        </p:nvSpPr>
        <p:spPr>
          <a:xfrm>
            <a:off x="9408654"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#TCCC-CPP-PPT-21</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pc="-5" dirty="0"/>
              <a:t>Module</a:t>
            </a:r>
            <a:r>
              <a:rPr spc="-45" dirty="0"/>
              <a:t> </a:t>
            </a:r>
            <a:r>
              <a:rPr spc="-5" dirty="0"/>
              <a:t>21:</a:t>
            </a:r>
            <a:r>
              <a:rPr spc="-50" dirty="0"/>
              <a:t> </a:t>
            </a:r>
            <a:r>
              <a:rPr spc="-5" dirty="0"/>
              <a:t>Communication</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394715" y="1306067"/>
            <a:ext cx="3140710" cy="3030220"/>
            <a:chOff x="394715" y="1306067"/>
            <a:chExt cx="3140710" cy="3030220"/>
          </a:xfrm>
        </p:grpSpPr>
        <p:pic>
          <p:nvPicPr>
            <p:cNvPr id="5" name="object 5"/>
            <p:cNvPicPr/>
            <p:nvPr/>
          </p:nvPicPr>
          <p:blipFill>
            <a:blip r:embed="rId4" cstate="print"/>
            <a:stretch>
              <a:fillRect/>
            </a:stretch>
          </p:blipFill>
          <p:spPr>
            <a:xfrm>
              <a:off x="394716" y="2225040"/>
              <a:ext cx="1995677" cy="2110726"/>
            </a:xfrm>
            <a:prstGeom prst="rect">
              <a:avLst/>
            </a:prstGeom>
          </p:spPr>
        </p:pic>
        <p:pic>
          <p:nvPicPr>
            <p:cNvPr id="6" name="object 6"/>
            <p:cNvPicPr/>
            <p:nvPr/>
          </p:nvPicPr>
          <p:blipFill>
            <a:blip r:embed="rId5" cstate="print"/>
            <a:stretch>
              <a:fillRect/>
            </a:stretch>
          </p:blipFill>
          <p:spPr>
            <a:xfrm>
              <a:off x="394715" y="1306067"/>
              <a:ext cx="3140201" cy="1838693"/>
            </a:xfrm>
            <a:prstGeom prst="rect">
              <a:avLst/>
            </a:prstGeom>
          </p:spPr>
        </p:pic>
      </p:grpSp>
      <p:sp>
        <p:nvSpPr>
          <p:cNvPr id="7" name="object 7"/>
          <p:cNvSpPr txBox="1"/>
          <p:nvPr/>
        </p:nvSpPr>
        <p:spPr>
          <a:xfrm>
            <a:off x="3002748" y="674198"/>
            <a:ext cx="6223635" cy="1068070"/>
          </a:xfrm>
          <a:prstGeom prst="rect">
            <a:avLst/>
          </a:prstGeom>
        </p:spPr>
        <p:txBody>
          <a:bodyPr vert="horz" wrap="square" lIns="0" tIns="74295" rIns="0" bIns="0" rtlCol="0">
            <a:spAutoFit/>
          </a:bodyPr>
          <a:lstStyle/>
          <a:p>
            <a:pPr marL="12700" marR="5080" indent="1587500">
              <a:lnSpc>
                <a:spcPts val="3890"/>
              </a:lnSpc>
              <a:spcBef>
                <a:spcPts val="585"/>
              </a:spcBef>
            </a:pPr>
            <a:r>
              <a:rPr sz="3600" b="1" spc="-5" dirty="0">
                <a:solidFill>
                  <a:srgbClr val="CD9146"/>
                </a:solidFill>
                <a:latin typeface="Arial"/>
                <a:cs typeface="Arial"/>
              </a:rPr>
              <a:t>REQUESTING </a:t>
            </a:r>
            <a:r>
              <a:rPr sz="3600" b="1" dirty="0">
                <a:solidFill>
                  <a:srgbClr val="CD9146"/>
                </a:solidFill>
                <a:latin typeface="Arial"/>
                <a:cs typeface="Arial"/>
              </a:rPr>
              <a:t> </a:t>
            </a:r>
            <a:r>
              <a:rPr sz="3600" b="1" dirty="0">
                <a:latin typeface="Arial"/>
                <a:cs typeface="Arial"/>
              </a:rPr>
              <a:t>EVACUATION</a:t>
            </a:r>
            <a:r>
              <a:rPr sz="3600" b="1" spc="-35" dirty="0">
                <a:latin typeface="Arial"/>
                <a:cs typeface="Arial"/>
              </a:rPr>
              <a:t> </a:t>
            </a:r>
            <a:r>
              <a:rPr sz="3600" b="1" dirty="0">
                <a:latin typeface="Arial"/>
                <a:cs typeface="Arial"/>
              </a:rPr>
              <a:t>-</a:t>
            </a:r>
            <a:r>
              <a:rPr sz="3600" b="1" spc="-40" dirty="0">
                <a:latin typeface="Arial"/>
                <a:cs typeface="Arial"/>
              </a:rPr>
              <a:t> </a:t>
            </a:r>
            <a:r>
              <a:rPr sz="3600" b="1" spc="-5" dirty="0">
                <a:latin typeface="Arial"/>
                <a:cs typeface="Arial"/>
              </a:rPr>
              <a:t>KEY</a:t>
            </a:r>
            <a:r>
              <a:rPr sz="3600" b="1" spc="-30" dirty="0">
                <a:latin typeface="Arial"/>
                <a:cs typeface="Arial"/>
              </a:rPr>
              <a:t> </a:t>
            </a:r>
            <a:r>
              <a:rPr sz="3600" b="1" dirty="0">
                <a:latin typeface="Arial"/>
                <a:cs typeface="Arial"/>
              </a:rPr>
              <a:t>POINTS</a:t>
            </a:r>
            <a:endParaRPr sz="3600">
              <a:latin typeface="Arial"/>
              <a:cs typeface="Arial"/>
            </a:endParaRPr>
          </a:p>
        </p:txBody>
      </p:sp>
      <p:sp>
        <p:nvSpPr>
          <p:cNvPr id="8" name="object 8"/>
          <p:cNvSpPr txBox="1"/>
          <p:nvPr/>
        </p:nvSpPr>
        <p:spPr>
          <a:xfrm>
            <a:off x="6088900" y="2150616"/>
            <a:ext cx="5695315" cy="4140200"/>
          </a:xfrm>
          <a:prstGeom prst="rect">
            <a:avLst/>
          </a:prstGeom>
        </p:spPr>
        <p:txBody>
          <a:bodyPr vert="horz" wrap="square" lIns="0" tIns="12065" rIns="0" bIns="0" rtlCol="0">
            <a:spAutoFit/>
          </a:bodyPr>
          <a:lstStyle/>
          <a:p>
            <a:pPr marL="12700" marR="255904">
              <a:lnSpc>
                <a:spcPct val="100000"/>
              </a:lnSpc>
              <a:spcBef>
                <a:spcPts val="95"/>
              </a:spcBef>
            </a:pPr>
            <a:r>
              <a:rPr sz="2000" b="1" spc="-5" dirty="0">
                <a:latin typeface="Arial"/>
                <a:cs typeface="Arial"/>
              </a:rPr>
              <a:t>Every SERVICE MEMBER </a:t>
            </a:r>
            <a:r>
              <a:rPr sz="2000" spc="-5" dirty="0">
                <a:latin typeface="Arial MT"/>
                <a:cs typeface="Arial MT"/>
              </a:rPr>
              <a:t>must be prepared to </a:t>
            </a:r>
            <a:r>
              <a:rPr sz="2000" spc="-545" dirty="0">
                <a:latin typeface="Arial MT"/>
                <a:cs typeface="Arial MT"/>
              </a:rPr>
              <a:t> </a:t>
            </a:r>
            <a:r>
              <a:rPr sz="2000" spc="-5" dirty="0">
                <a:latin typeface="Arial MT"/>
                <a:cs typeface="Arial MT"/>
              </a:rPr>
              <a:t>transmit</a:t>
            </a:r>
            <a:r>
              <a:rPr sz="2000" spc="-20" dirty="0">
                <a:latin typeface="Arial MT"/>
                <a:cs typeface="Arial MT"/>
              </a:rPr>
              <a:t> </a:t>
            </a:r>
            <a:r>
              <a:rPr sz="2000" spc="-5" dirty="0">
                <a:latin typeface="Arial MT"/>
                <a:cs typeface="Arial MT"/>
              </a:rPr>
              <a:t>a MEDEVAC</a:t>
            </a:r>
            <a:r>
              <a:rPr sz="2000" spc="15" dirty="0">
                <a:latin typeface="Arial MT"/>
                <a:cs typeface="Arial MT"/>
              </a:rPr>
              <a:t> </a:t>
            </a:r>
            <a:r>
              <a:rPr sz="2000" spc="-5" dirty="0">
                <a:latin typeface="Arial MT"/>
                <a:cs typeface="Arial MT"/>
              </a:rPr>
              <a:t>request</a:t>
            </a:r>
            <a:endParaRPr sz="2000">
              <a:latin typeface="Arial MT"/>
              <a:cs typeface="Arial MT"/>
            </a:endParaRPr>
          </a:p>
          <a:p>
            <a:pPr marL="12700" marR="5080">
              <a:lnSpc>
                <a:spcPct val="100000"/>
              </a:lnSpc>
              <a:spcBef>
                <a:spcPts val="1200"/>
              </a:spcBef>
            </a:pPr>
            <a:r>
              <a:rPr sz="2000" spc="-5" dirty="0">
                <a:latin typeface="Arial MT"/>
                <a:cs typeface="Arial MT"/>
              </a:rPr>
              <a:t>A MEDEVAC</a:t>
            </a:r>
            <a:r>
              <a:rPr sz="2000" spc="15" dirty="0">
                <a:latin typeface="Arial MT"/>
                <a:cs typeface="Arial MT"/>
              </a:rPr>
              <a:t> </a:t>
            </a:r>
            <a:r>
              <a:rPr sz="2000" spc="-5" dirty="0">
                <a:latin typeface="Arial MT"/>
                <a:cs typeface="Arial MT"/>
              </a:rPr>
              <a:t>request</a:t>
            </a:r>
            <a:r>
              <a:rPr sz="2000" spc="-10" dirty="0">
                <a:latin typeface="Arial MT"/>
                <a:cs typeface="Arial MT"/>
              </a:rPr>
              <a:t> </a:t>
            </a:r>
            <a:r>
              <a:rPr sz="2000" spc="-5" dirty="0">
                <a:latin typeface="Arial MT"/>
                <a:cs typeface="Arial MT"/>
              </a:rPr>
              <a:t>is</a:t>
            </a:r>
            <a:r>
              <a:rPr sz="2000" dirty="0">
                <a:latin typeface="Arial MT"/>
                <a:cs typeface="Arial MT"/>
              </a:rPr>
              <a:t> </a:t>
            </a:r>
            <a:r>
              <a:rPr sz="2000" b="1" spc="-5" dirty="0">
                <a:latin typeface="Arial"/>
                <a:cs typeface="Arial"/>
              </a:rPr>
              <a:t>NOT</a:t>
            </a:r>
            <a:r>
              <a:rPr sz="2000" b="1" dirty="0">
                <a:latin typeface="Arial"/>
                <a:cs typeface="Arial"/>
              </a:rPr>
              <a:t> </a:t>
            </a:r>
            <a:r>
              <a:rPr sz="2000" spc="-5" dirty="0">
                <a:latin typeface="Arial MT"/>
                <a:cs typeface="Arial MT"/>
              </a:rPr>
              <a:t>a direct</a:t>
            </a:r>
            <a:r>
              <a:rPr sz="2000" spc="-15" dirty="0">
                <a:latin typeface="Arial MT"/>
                <a:cs typeface="Arial MT"/>
              </a:rPr>
              <a:t> </a:t>
            </a:r>
            <a:r>
              <a:rPr sz="2000" spc="-5" dirty="0">
                <a:latin typeface="Arial MT"/>
                <a:cs typeface="Arial MT"/>
              </a:rPr>
              <a:t>medical </a:t>
            </a:r>
            <a:r>
              <a:rPr sz="2000" dirty="0">
                <a:latin typeface="Arial MT"/>
                <a:cs typeface="Arial MT"/>
              </a:rPr>
              <a:t> </a:t>
            </a:r>
            <a:r>
              <a:rPr sz="2000" spc="-5" dirty="0">
                <a:latin typeface="Arial MT"/>
                <a:cs typeface="Arial MT"/>
              </a:rPr>
              <a:t>communication</a:t>
            </a:r>
            <a:r>
              <a:rPr sz="2000" dirty="0">
                <a:latin typeface="Arial MT"/>
                <a:cs typeface="Arial MT"/>
              </a:rPr>
              <a:t> </a:t>
            </a:r>
            <a:r>
              <a:rPr sz="2000" spc="-5" dirty="0">
                <a:latin typeface="Arial MT"/>
                <a:cs typeface="Arial MT"/>
              </a:rPr>
              <a:t>with</a:t>
            </a:r>
            <a:r>
              <a:rPr sz="2000" spc="5" dirty="0">
                <a:latin typeface="Arial MT"/>
                <a:cs typeface="Arial MT"/>
              </a:rPr>
              <a:t> </a:t>
            </a:r>
            <a:r>
              <a:rPr sz="2000" spc="-5" dirty="0">
                <a:latin typeface="Arial MT"/>
                <a:cs typeface="Arial MT"/>
              </a:rPr>
              <a:t>medical</a:t>
            </a:r>
            <a:r>
              <a:rPr sz="2000" dirty="0">
                <a:latin typeface="Arial MT"/>
                <a:cs typeface="Arial MT"/>
              </a:rPr>
              <a:t> </a:t>
            </a:r>
            <a:r>
              <a:rPr sz="2000" spc="-5" dirty="0">
                <a:latin typeface="Arial MT"/>
                <a:cs typeface="Arial MT"/>
              </a:rPr>
              <a:t>providers, but</a:t>
            </a:r>
            <a:r>
              <a:rPr sz="2000" spc="-15" dirty="0">
                <a:latin typeface="Arial MT"/>
                <a:cs typeface="Arial MT"/>
              </a:rPr>
              <a:t> </a:t>
            </a:r>
            <a:r>
              <a:rPr sz="2000" spc="-5" dirty="0">
                <a:latin typeface="Arial MT"/>
                <a:cs typeface="Arial MT"/>
              </a:rPr>
              <a:t>a </a:t>
            </a:r>
            <a:r>
              <a:rPr sz="2000" dirty="0">
                <a:latin typeface="Arial MT"/>
                <a:cs typeface="Arial MT"/>
              </a:rPr>
              <a:t> </a:t>
            </a:r>
            <a:r>
              <a:rPr sz="2000" spc="-10" dirty="0">
                <a:latin typeface="Arial MT"/>
                <a:cs typeface="Arial MT"/>
              </a:rPr>
              <a:t>means </a:t>
            </a:r>
            <a:r>
              <a:rPr sz="2000" spc="-5" dirty="0">
                <a:latin typeface="Arial MT"/>
                <a:cs typeface="Arial MT"/>
              </a:rPr>
              <a:t>of communicating evacuation requirements </a:t>
            </a:r>
            <a:r>
              <a:rPr sz="2000" spc="-545" dirty="0">
                <a:latin typeface="Arial MT"/>
                <a:cs typeface="Arial MT"/>
              </a:rPr>
              <a:t> </a:t>
            </a:r>
            <a:r>
              <a:rPr sz="2000" spc="-5" dirty="0">
                <a:latin typeface="Arial MT"/>
                <a:cs typeface="Arial MT"/>
              </a:rPr>
              <a:t>so evacuation resources can be launched </a:t>
            </a:r>
            <a:r>
              <a:rPr sz="2000" spc="-10" dirty="0">
                <a:latin typeface="Arial MT"/>
                <a:cs typeface="Arial MT"/>
              </a:rPr>
              <a:t>as </a:t>
            </a:r>
            <a:r>
              <a:rPr sz="2000" spc="-5" dirty="0">
                <a:latin typeface="Arial MT"/>
                <a:cs typeface="Arial MT"/>
              </a:rPr>
              <a:t> </a:t>
            </a:r>
            <a:r>
              <a:rPr sz="2000" spc="-10" dirty="0">
                <a:latin typeface="Arial MT"/>
                <a:cs typeface="Arial MT"/>
              </a:rPr>
              <a:t>needed</a:t>
            </a:r>
            <a:r>
              <a:rPr sz="2000" dirty="0">
                <a:latin typeface="Arial MT"/>
                <a:cs typeface="Arial MT"/>
              </a:rPr>
              <a:t> </a:t>
            </a:r>
            <a:r>
              <a:rPr sz="2000" spc="-5" dirty="0">
                <a:latin typeface="Arial MT"/>
                <a:cs typeface="Arial MT"/>
              </a:rPr>
              <a:t>to</a:t>
            </a:r>
            <a:r>
              <a:rPr sz="2000" spc="-15" dirty="0">
                <a:latin typeface="Arial MT"/>
                <a:cs typeface="Arial MT"/>
              </a:rPr>
              <a:t> </a:t>
            </a:r>
            <a:r>
              <a:rPr sz="2000" spc="-5" dirty="0">
                <a:latin typeface="Arial MT"/>
                <a:cs typeface="Arial MT"/>
              </a:rPr>
              <a:t>support</a:t>
            </a:r>
            <a:r>
              <a:rPr sz="2000" spc="-10" dirty="0">
                <a:latin typeface="Arial MT"/>
                <a:cs typeface="Arial MT"/>
              </a:rPr>
              <a:t> </a:t>
            </a:r>
            <a:r>
              <a:rPr sz="2000" spc="-5" dirty="0">
                <a:latin typeface="Arial MT"/>
                <a:cs typeface="Arial MT"/>
              </a:rPr>
              <a:t>evacuation</a:t>
            </a:r>
            <a:r>
              <a:rPr sz="2000" dirty="0">
                <a:latin typeface="Arial MT"/>
                <a:cs typeface="Arial MT"/>
              </a:rPr>
              <a:t> </a:t>
            </a:r>
            <a:r>
              <a:rPr sz="2000" spc="-5" dirty="0">
                <a:latin typeface="Arial MT"/>
                <a:cs typeface="Arial MT"/>
              </a:rPr>
              <a:t>of</a:t>
            </a:r>
            <a:r>
              <a:rPr sz="2000" spc="-10" dirty="0">
                <a:latin typeface="Arial MT"/>
                <a:cs typeface="Arial MT"/>
              </a:rPr>
              <a:t> </a:t>
            </a:r>
            <a:r>
              <a:rPr sz="2000" spc="-5" dirty="0">
                <a:latin typeface="Arial MT"/>
                <a:cs typeface="Arial MT"/>
              </a:rPr>
              <a:t>casualties</a:t>
            </a:r>
            <a:endParaRPr sz="2000">
              <a:latin typeface="Arial MT"/>
              <a:cs typeface="Arial MT"/>
            </a:endParaRPr>
          </a:p>
          <a:p>
            <a:pPr marL="12700" marR="458470">
              <a:lnSpc>
                <a:spcPct val="100000"/>
              </a:lnSpc>
              <a:spcBef>
                <a:spcPts val="1200"/>
              </a:spcBef>
            </a:pPr>
            <a:r>
              <a:rPr sz="2000" spc="-5" dirty="0">
                <a:latin typeface="Arial MT"/>
                <a:cs typeface="Arial MT"/>
              </a:rPr>
              <a:t>Gather </a:t>
            </a:r>
            <a:r>
              <a:rPr sz="2000" b="1" spc="-5" dirty="0">
                <a:latin typeface="Arial"/>
                <a:cs typeface="Arial"/>
              </a:rPr>
              <a:t>all </a:t>
            </a:r>
            <a:r>
              <a:rPr sz="2000" spc="-5" dirty="0">
                <a:latin typeface="Arial MT"/>
                <a:cs typeface="Arial MT"/>
              </a:rPr>
              <a:t>information </a:t>
            </a:r>
            <a:r>
              <a:rPr sz="2000" spc="-10" dirty="0">
                <a:latin typeface="Arial MT"/>
                <a:cs typeface="Arial MT"/>
              </a:rPr>
              <a:t>needed </a:t>
            </a:r>
            <a:r>
              <a:rPr sz="2000" b="1" spc="-5" dirty="0">
                <a:latin typeface="Arial"/>
                <a:cs typeface="Arial"/>
              </a:rPr>
              <a:t>before </a:t>
            </a:r>
            <a:r>
              <a:rPr sz="2000" spc="-5" dirty="0">
                <a:latin typeface="Arial MT"/>
                <a:cs typeface="Arial MT"/>
              </a:rPr>
              <a:t>initiating </a:t>
            </a:r>
            <a:r>
              <a:rPr sz="2000" spc="-545" dirty="0">
                <a:latin typeface="Arial MT"/>
                <a:cs typeface="Arial MT"/>
              </a:rPr>
              <a:t> </a:t>
            </a:r>
            <a:r>
              <a:rPr sz="2000" spc="-5" dirty="0">
                <a:latin typeface="Arial MT"/>
                <a:cs typeface="Arial MT"/>
              </a:rPr>
              <a:t>transmission of</a:t>
            </a:r>
            <a:r>
              <a:rPr sz="2000" spc="-15"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MEDEVAC</a:t>
            </a:r>
            <a:r>
              <a:rPr sz="2000" spc="20" dirty="0">
                <a:latin typeface="Arial MT"/>
                <a:cs typeface="Arial MT"/>
              </a:rPr>
              <a:t> </a:t>
            </a:r>
            <a:r>
              <a:rPr sz="2000" spc="-5" dirty="0">
                <a:latin typeface="Arial MT"/>
                <a:cs typeface="Arial MT"/>
              </a:rPr>
              <a:t>request</a:t>
            </a:r>
            <a:endParaRPr sz="2000">
              <a:latin typeface="Arial MT"/>
              <a:cs typeface="Arial MT"/>
            </a:endParaRPr>
          </a:p>
          <a:p>
            <a:pPr marL="12700" marR="386715">
              <a:lnSpc>
                <a:spcPct val="100000"/>
              </a:lnSpc>
              <a:spcBef>
                <a:spcPts val="1200"/>
              </a:spcBef>
            </a:pPr>
            <a:r>
              <a:rPr sz="2000" spc="-5" dirty="0">
                <a:latin typeface="Arial MT"/>
                <a:cs typeface="Arial MT"/>
              </a:rPr>
              <a:t>Use </a:t>
            </a:r>
            <a:r>
              <a:rPr sz="2000" b="1" spc="-5" dirty="0">
                <a:latin typeface="Arial"/>
                <a:cs typeface="Arial"/>
              </a:rPr>
              <a:t>appropriate</a:t>
            </a:r>
            <a:r>
              <a:rPr sz="2000" b="1" dirty="0">
                <a:latin typeface="Arial"/>
                <a:cs typeface="Arial"/>
              </a:rPr>
              <a:t> </a:t>
            </a:r>
            <a:r>
              <a:rPr sz="2000" b="1" spc="-5" dirty="0">
                <a:latin typeface="Arial"/>
                <a:cs typeface="Arial"/>
              </a:rPr>
              <a:t>and</a:t>
            </a:r>
            <a:r>
              <a:rPr sz="2000" b="1" spc="10" dirty="0">
                <a:latin typeface="Arial"/>
                <a:cs typeface="Arial"/>
              </a:rPr>
              <a:t> </a:t>
            </a:r>
            <a:r>
              <a:rPr sz="2000" b="1" spc="-5" dirty="0">
                <a:latin typeface="Arial"/>
                <a:cs typeface="Arial"/>
              </a:rPr>
              <a:t>mandated </a:t>
            </a:r>
            <a:r>
              <a:rPr sz="2000" b="1" dirty="0">
                <a:latin typeface="Arial"/>
                <a:cs typeface="Arial"/>
              </a:rPr>
              <a:t> </a:t>
            </a:r>
            <a:r>
              <a:rPr sz="2000" b="1" spc="-5" dirty="0">
                <a:latin typeface="Arial"/>
                <a:cs typeface="Arial"/>
              </a:rPr>
              <a:t>communications security and brevity </a:t>
            </a:r>
            <a:r>
              <a:rPr sz="2000" b="1" spc="-10" dirty="0">
                <a:latin typeface="Arial"/>
                <a:cs typeface="Arial"/>
              </a:rPr>
              <a:t>codes </a:t>
            </a:r>
            <a:r>
              <a:rPr sz="2000" b="1" spc="-545" dirty="0">
                <a:latin typeface="Arial"/>
                <a:cs typeface="Arial"/>
              </a:rPr>
              <a:t> </a:t>
            </a:r>
            <a:r>
              <a:rPr sz="2000" spc="-5" dirty="0">
                <a:latin typeface="Arial MT"/>
                <a:cs typeface="Arial MT"/>
              </a:rPr>
              <a:t>when</a:t>
            </a:r>
            <a:r>
              <a:rPr sz="2000" spc="5" dirty="0">
                <a:latin typeface="Arial MT"/>
                <a:cs typeface="Arial MT"/>
              </a:rPr>
              <a:t> </a:t>
            </a:r>
            <a:r>
              <a:rPr sz="2000" spc="-5" dirty="0">
                <a:latin typeface="Arial MT"/>
                <a:cs typeface="Arial MT"/>
              </a:rPr>
              <a:t>transmitting</a:t>
            </a:r>
            <a:r>
              <a:rPr sz="2000" spc="-25" dirty="0">
                <a:latin typeface="Arial MT"/>
                <a:cs typeface="Arial MT"/>
              </a:rPr>
              <a:t> </a:t>
            </a:r>
            <a:r>
              <a:rPr sz="2000" spc="-5" dirty="0">
                <a:latin typeface="Arial MT"/>
                <a:cs typeface="Arial MT"/>
              </a:rPr>
              <a:t>a</a:t>
            </a:r>
            <a:r>
              <a:rPr sz="2000" spc="-10" dirty="0">
                <a:latin typeface="Arial MT"/>
                <a:cs typeface="Arial MT"/>
              </a:rPr>
              <a:t> </a:t>
            </a:r>
            <a:r>
              <a:rPr sz="2000" spc="-5" dirty="0">
                <a:latin typeface="Arial MT"/>
                <a:cs typeface="Arial MT"/>
              </a:rPr>
              <a:t>MEDEVAC</a:t>
            </a:r>
            <a:r>
              <a:rPr sz="2000" spc="15" dirty="0">
                <a:latin typeface="Arial MT"/>
                <a:cs typeface="Arial MT"/>
              </a:rPr>
              <a:t> </a:t>
            </a:r>
            <a:r>
              <a:rPr sz="2000" spc="-5" dirty="0">
                <a:latin typeface="Arial MT"/>
                <a:cs typeface="Arial MT"/>
              </a:rPr>
              <a:t>request</a:t>
            </a:r>
            <a:endParaRPr sz="2000">
              <a:latin typeface="Arial MT"/>
              <a:cs typeface="Arial MT"/>
            </a:endParaRPr>
          </a:p>
        </p:txBody>
      </p:sp>
      <p:sp>
        <p:nvSpPr>
          <p:cNvPr id="9" name="object 9"/>
          <p:cNvSpPr/>
          <p:nvPr/>
        </p:nvSpPr>
        <p:spPr>
          <a:xfrm>
            <a:off x="5892165" y="2164457"/>
            <a:ext cx="0" cy="638810"/>
          </a:xfrm>
          <a:custGeom>
            <a:avLst/>
            <a:gdLst/>
            <a:ahLst/>
            <a:cxnLst/>
            <a:rect l="l" t="t" r="r" b="b"/>
            <a:pathLst>
              <a:path h="638810">
                <a:moveTo>
                  <a:pt x="0" y="638606"/>
                </a:moveTo>
                <a:lnTo>
                  <a:pt x="0" y="0"/>
                </a:lnTo>
              </a:path>
            </a:pathLst>
          </a:custGeom>
          <a:ln w="101600">
            <a:solidFill>
              <a:srgbClr val="CD9146"/>
            </a:solidFill>
          </a:ln>
        </p:spPr>
        <p:txBody>
          <a:bodyPr wrap="square" lIns="0" tIns="0" rIns="0" bIns="0" rtlCol="0"/>
          <a:lstStyle/>
          <a:p>
            <a:endParaRPr/>
          </a:p>
        </p:txBody>
      </p:sp>
      <p:sp>
        <p:nvSpPr>
          <p:cNvPr id="10" name="object 10"/>
          <p:cNvSpPr/>
          <p:nvPr/>
        </p:nvSpPr>
        <p:spPr>
          <a:xfrm>
            <a:off x="5892165" y="2982846"/>
            <a:ext cx="0" cy="1440180"/>
          </a:xfrm>
          <a:custGeom>
            <a:avLst/>
            <a:gdLst/>
            <a:ahLst/>
            <a:cxnLst/>
            <a:rect l="l" t="t" r="r" b="b"/>
            <a:pathLst>
              <a:path h="1440179">
                <a:moveTo>
                  <a:pt x="0" y="1440002"/>
                </a:moveTo>
                <a:lnTo>
                  <a:pt x="0" y="0"/>
                </a:lnTo>
              </a:path>
            </a:pathLst>
          </a:custGeom>
          <a:ln w="101600">
            <a:solidFill>
              <a:srgbClr val="CD9146"/>
            </a:solidFill>
          </a:ln>
        </p:spPr>
        <p:txBody>
          <a:bodyPr wrap="square" lIns="0" tIns="0" rIns="0" bIns="0" rtlCol="0"/>
          <a:lstStyle/>
          <a:p>
            <a:endParaRPr/>
          </a:p>
        </p:txBody>
      </p:sp>
      <p:sp>
        <p:nvSpPr>
          <p:cNvPr id="11" name="object 11"/>
          <p:cNvSpPr/>
          <p:nvPr/>
        </p:nvSpPr>
        <p:spPr>
          <a:xfrm>
            <a:off x="5892165" y="4599047"/>
            <a:ext cx="0" cy="638810"/>
          </a:xfrm>
          <a:custGeom>
            <a:avLst/>
            <a:gdLst/>
            <a:ahLst/>
            <a:cxnLst/>
            <a:rect l="l" t="t" r="r" b="b"/>
            <a:pathLst>
              <a:path h="638810">
                <a:moveTo>
                  <a:pt x="0" y="638606"/>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5892165" y="5393061"/>
            <a:ext cx="0" cy="880110"/>
          </a:xfrm>
          <a:custGeom>
            <a:avLst/>
            <a:gdLst/>
            <a:ahLst/>
            <a:cxnLst/>
            <a:rect l="l" t="t" r="r" b="b"/>
            <a:pathLst>
              <a:path h="880110">
                <a:moveTo>
                  <a:pt x="0" y="879487"/>
                </a:moveTo>
                <a:lnTo>
                  <a:pt x="0" y="0"/>
                </a:lnTo>
              </a:path>
            </a:pathLst>
          </a:custGeom>
          <a:ln w="101600">
            <a:solidFill>
              <a:srgbClr val="CD9146"/>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394715" y="2725673"/>
            <a:ext cx="5210555" cy="3534371"/>
          </a:xfrm>
          <a:prstGeom prst="rect">
            <a:avLst/>
          </a:prstGeom>
        </p:spPr>
      </p:pic>
      <p:sp>
        <p:nvSpPr>
          <p:cNvPr id="14" name="object 14"/>
          <p:cNvSpPr txBox="1"/>
          <p:nvPr/>
        </p:nvSpPr>
        <p:spPr>
          <a:xfrm>
            <a:off x="10261600" y="12700"/>
            <a:ext cx="1930400" cy="1270000"/>
          </a:xfrm>
          <a:prstGeom prst="rect">
            <a:avLst/>
          </a:prstGeom>
          <a:ln w="12700">
            <a:solidFill>
              <a:srgbClr val="000000"/>
            </a:solidFill>
          </a:ln>
        </p:spPr>
        <p:txBody>
          <a:bodyPr vert="horz" wrap="square" lIns="0" tIns="50800" rIns="0" bIns="0" rtlCol="0">
            <a:spAutoFit/>
          </a:bodyPr>
          <a:lstStyle/>
          <a:p>
            <a:pPr marL="25400">
              <a:lnSpc>
                <a:spcPct val="100000"/>
              </a:lnSpc>
              <a:spcBef>
                <a:spcPts val="400"/>
              </a:spcBef>
            </a:pPr>
            <a:r>
              <a:rPr sz="800" b="1" i="1" dirty="0">
                <a:latin typeface="Arial"/>
                <a:cs typeface="Arial"/>
              </a:rPr>
              <a:t>Presenter</a:t>
            </a:r>
            <a:r>
              <a:rPr sz="800" b="1" i="1" spc="-50" dirty="0">
                <a:latin typeface="Arial"/>
                <a:cs typeface="Arial"/>
              </a:rPr>
              <a:t> </a:t>
            </a:r>
            <a:r>
              <a:rPr sz="800" b="1" i="1" dirty="0">
                <a:latin typeface="Arial"/>
                <a:cs typeface="Arial"/>
              </a:rPr>
              <a:t>Notes</a:t>
            </a:r>
            <a:endParaRPr sz="800">
              <a:latin typeface="Arial"/>
              <a:cs typeface="Arial"/>
            </a:endParaRPr>
          </a:p>
          <a:p>
            <a:pPr marL="25400">
              <a:lnSpc>
                <a:spcPct val="100000"/>
              </a:lnSpc>
              <a:spcBef>
                <a:spcPts val="40"/>
              </a:spcBef>
            </a:pPr>
            <a:r>
              <a:rPr sz="800" i="1" dirty="0">
                <a:latin typeface="Arial"/>
                <a:cs typeface="Arial"/>
              </a:rPr>
              <a:t>2023-11-30</a:t>
            </a:r>
            <a:r>
              <a:rPr sz="800" i="1" spc="-50" dirty="0">
                <a:latin typeface="Arial"/>
                <a:cs typeface="Arial"/>
              </a:rPr>
              <a:t> </a:t>
            </a:r>
            <a:r>
              <a:rPr sz="800" i="1" dirty="0">
                <a:latin typeface="Arial"/>
                <a:cs typeface="Arial"/>
              </a:rPr>
              <a:t>11:15:08</a:t>
            </a:r>
            <a:endParaRPr sz="800">
              <a:latin typeface="Arial"/>
              <a:cs typeface="Arial"/>
            </a:endParaRPr>
          </a:p>
          <a:p>
            <a:pPr marL="25400">
              <a:lnSpc>
                <a:spcPct val="100000"/>
              </a:lnSpc>
              <a:spcBef>
                <a:spcPts val="40"/>
              </a:spcBef>
            </a:pPr>
            <a:r>
              <a:rPr sz="1000" dirty="0">
                <a:latin typeface="Arial MT"/>
                <a:cs typeface="Arial MT"/>
              </a:rPr>
              <a:t>--------------------------------------------</a:t>
            </a:r>
            <a:endParaRPr sz="1000">
              <a:latin typeface="Arial MT"/>
              <a:cs typeface="Arial MT"/>
            </a:endParaRPr>
          </a:p>
          <a:p>
            <a:pPr marL="25400" marR="17780">
              <a:lnSpc>
                <a:spcPct val="100000"/>
              </a:lnSpc>
            </a:pPr>
            <a:r>
              <a:rPr sz="1000" spc="5" dirty="0">
                <a:latin typeface="Arial MT"/>
                <a:cs typeface="Arial MT"/>
              </a:rPr>
              <a:t>Remember that when you </a:t>
            </a:r>
            <a:r>
              <a:rPr sz="1000" spc="-70" dirty="0">
                <a:latin typeface="Arial MT"/>
                <a:cs typeface="Arial MT"/>
              </a:rPr>
              <a:t>request </a:t>
            </a:r>
            <a:r>
              <a:rPr sz="1000" spc="-265" dirty="0">
                <a:latin typeface="Arial MT"/>
                <a:cs typeface="Arial MT"/>
              </a:rPr>
              <a:t> </a:t>
            </a:r>
            <a:r>
              <a:rPr sz="1000" spc="5" dirty="0">
                <a:latin typeface="Arial MT"/>
                <a:cs typeface="Arial MT"/>
              </a:rPr>
              <a:t>a medical evacuation, you aren’t </a:t>
            </a:r>
            <a:r>
              <a:rPr sz="1000" spc="-265" dirty="0">
                <a:latin typeface="Arial MT"/>
                <a:cs typeface="Arial MT"/>
              </a:rPr>
              <a:t> </a:t>
            </a:r>
            <a:r>
              <a:rPr sz="1000" spc="5" dirty="0">
                <a:latin typeface="Arial MT"/>
                <a:cs typeface="Arial MT"/>
              </a:rPr>
              <a:t>directly</a:t>
            </a:r>
            <a:r>
              <a:rPr sz="1000" spc="10" dirty="0">
                <a:latin typeface="Arial MT"/>
                <a:cs typeface="Arial MT"/>
              </a:rPr>
              <a:t> </a:t>
            </a:r>
            <a:r>
              <a:rPr sz="1000" spc="5" dirty="0">
                <a:latin typeface="Arial MT"/>
                <a:cs typeface="Arial MT"/>
              </a:rPr>
              <a:t>coordinating  with </a:t>
            </a:r>
            <a:r>
              <a:rPr sz="1000" spc="10" dirty="0">
                <a:latin typeface="Arial MT"/>
                <a:cs typeface="Arial MT"/>
              </a:rPr>
              <a:t> </a:t>
            </a:r>
            <a:r>
              <a:rPr sz="1000" spc="5" dirty="0">
                <a:latin typeface="Arial MT"/>
                <a:cs typeface="Arial MT"/>
              </a:rPr>
              <a:t>medical providers, but are </a:t>
            </a:r>
            <a:r>
              <a:rPr sz="1000" spc="10" dirty="0">
                <a:latin typeface="Arial MT"/>
                <a:cs typeface="Arial MT"/>
              </a:rPr>
              <a:t> </a:t>
            </a:r>
            <a:r>
              <a:rPr sz="1000" spc="5" dirty="0">
                <a:latin typeface="Arial MT"/>
                <a:cs typeface="Arial MT"/>
              </a:rPr>
              <a:t>explaining your evacuation </a:t>
            </a:r>
            <a:r>
              <a:rPr sz="1000" spc="10" dirty="0">
                <a:latin typeface="Arial MT"/>
                <a:cs typeface="Arial MT"/>
              </a:rPr>
              <a:t> </a:t>
            </a:r>
            <a:r>
              <a:rPr sz="1000" spc="5" dirty="0">
                <a:latin typeface="Arial MT"/>
                <a:cs typeface="Arial MT"/>
              </a:rPr>
              <a:t>requirements with someone who </a:t>
            </a:r>
            <a:r>
              <a:rPr sz="1000" spc="-265" dirty="0">
                <a:latin typeface="Arial MT"/>
                <a:cs typeface="Arial MT"/>
              </a:rPr>
              <a:t> </a:t>
            </a:r>
            <a:r>
              <a:rPr sz="1000" spc="5" dirty="0">
                <a:latin typeface="Arial MT"/>
                <a:cs typeface="Arial MT"/>
              </a:rPr>
              <a:t>coordinates </a:t>
            </a:r>
            <a:r>
              <a:rPr sz="1000" dirty="0">
                <a:latin typeface="Arial MT"/>
                <a:cs typeface="Arial MT"/>
              </a:rPr>
              <a:t>air </a:t>
            </a:r>
            <a:r>
              <a:rPr sz="1000" spc="5" dirty="0">
                <a:latin typeface="Arial MT"/>
                <a:cs typeface="Arial MT"/>
              </a:rPr>
              <a:t>asset </a:t>
            </a:r>
            <a:r>
              <a:rPr sz="1000" spc="10" dirty="0">
                <a:latin typeface="Arial MT"/>
                <a:cs typeface="Arial MT"/>
              </a:rPr>
              <a:t> </a:t>
            </a:r>
            <a:r>
              <a:rPr sz="1000" spc="5" dirty="0">
                <a:latin typeface="Arial MT"/>
                <a:cs typeface="Arial MT"/>
              </a:rPr>
              <a:t>movements. Although they </a:t>
            </a:r>
            <a:r>
              <a:rPr sz="1000" dirty="0">
                <a:latin typeface="Arial MT"/>
                <a:cs typeface="Arial MT"/>
              </a:rPr>
              <a:t>still </a:t>
            </a:r>
            <a:r>
              <a:rPr sz="1000" spc="5" dirty="0">
                <a:latin typeface="Arial MT"/>
                <a:cs typeface="Arial MT"/>
              </a:rPr>
              <a:t> require</a:t>
            </a:r>
            <a:r>
              <a:rPr sz="1000" spc="10" dirty="0">
                <a:latin typeface="Arial MT"/>
                <a:cs typeface="Arial MT"/>
              </a:rPr>
              <a:t> </a:t>
            </a:r>
            <a:r>
              <a:rPr sz="1000" spc="5" dirty="0">
                <a:latin typeface="Arial MT"/>
                <a:cs typeface="Arial MT"/>
              </a:rPr>
              <a:t>some  general </a:t>
            </a:r>
            <a:r>
              <a:rPr sz="1000" spc="10" dirty="0">
                <a:latin typeface="Arial MT"/>
                <a:cs typeface="Arial MT"/>
              </a:rPr>
              <a:t> </a:t>
            </a:r>
            <a:r>
              <a:rPr sz="1000" spc="5" dirty="0">
                <a:latin typeface="Arial MT"/>
                <a:cs typeface="Arial MT"/>
              </a:rPr>
              <a:t>information about the casualty’s </a:t>
            </a:r>
            <a:r>
              <a:rPr sz="1000" spc="10" dirty="0">
                <a:latin typeface="Arial MT"/>
                <a:cs typeface="Arial MT"/>
              </a:rPr>
              <a:t> </a:t>
            </a:r>
            <a:r>
              <a:rPr sz="1000" spc="5" dirty="0">
                <a:latin typeface="Arial MT"/>
                <a:cs typeface="Arial MT"/>
              </a:rPr>
              <a:t>status, much of the information </a:t>
            </a:r>
            <a:r>
              <a:rPr sz="1000" spc="10" dirty="0">
                <a:latin typeface="Arial MT"/>
                <a:cs typeface="Arial MT"/>
              </a:rPr>
              <a:t> </a:t>
            </a:r>
            <a:r>
              <a:rPr sz="1000" spc="5" dirty="0">
                <a:latin typeface="Arial MT"/>
                <a:cs typeface="Arial MT"/>
              </a:rPr>
              <a:t>they need to coordinate </a:t>
            </a:r>
            <a:r>
              <a:rPr sz="1000" spc="10" dirty="0">
                <a:latin typeface="Arial MT"/>
                <a:cs typeface="Arial MT"/>
              </a:rPr>
              <a:t> </a:t>
            </a:r>
            <a:r>
              <a:rPr sz="1000" spc="5" dirty="0">
                <a:latin typeface="Arial MT"/>
                <a:cs typeface="Arial MT"/>
              </a:rPr>
              <a:t>evacuation </a:t>
            </a:r>
            <a:r>
              <a:rPr sz="1000" dirty="0">
                <a:latin typeface="Arial MT"/>
                <a:cs typeface="Arial MT"/>
              </a:rPr>
              <a:t>is </a:t>
            </a:r>
            <a:r>
              <a:rPr sz="1000" spc="5" dirty="0">
                <a:latin typeface="Arial MT"/>
                <a:cs typeface="Arial MT"/>
              </a:rPr>
              <a:t>not </a:t>
            </a:r>
            <a:r>
              <a:rPr sz="1000" dirty="0">
                <a:latin typeface="Arial MT"/>
                <a:cs typeface="Arial MT"/>
              </a:rPr>
              <a:t>clinical </a:t>
            </a:r>
            <a:r>
              <a:rPr sz="1000" spc="5" dirty="0">
                <a:latin typeface="Arial MT"/>
                <a:cs typeface="Arial MT"/>
              </a:rPr>
              <a:t>and </a:t>
            </a:r>
            <a:r>
              <a:rPr sz="1000" spc="10" dirty="0">
                <a:latin typeface="Arial MT"/>
                <a:cs typeface="Arial MT"/>
              </a:rPr>
              <a:t> </a:t>
            </a:r>
            <a:r>
              <a:rPr sz="1000" spc="5" dirty="0">
                <a:latin typeface="Arial MT"/>
                <a:cs typeface="Arial MT"/>
              </a:rPr>
              <a:t>relates to logistical and </a:t>
            </a:r>
            <a:r>
              <a:rPr sz="1000" spc="10" dirty="0">
                <a:latin typeface="Arial MT"/>
                <a:cs typeface="Arial MT"/>
              </a:rPr>
              <a:t> </a:t>
            </a:r>
            <a:r>
              <a:rPr sz="1000" spc="5" dirty="0">
                <a:latin typeface="Arial MT"/>
                <a:cs typeface="Arial MT"/>
              </a:rPr>
              <a:t>operational issues. Before </a:t>
            </a:r>
            <a:r>
              <a:rPr sz="1000" spc="10" dirty="0">
                <a:latin typeface="Arial MT"/>
                <a:cs typeface="Arial MT"/>
              </a:rPr>
              <a:t> </a:t>
            </a:r>
            <a:r>
              <a:rPr sz="1000" dirty="0">
                <a:latin typeface="Arial MT"/>
                <a:cs typeface="Arial MT"/>
              </a:rPr>
              <a:t>initiating</a:t>
            </a:r>
            <a:r>
              <a:rPr sz="1000" spc="40" dirty="0">
                <a:latin typeface="Arial MT"/>
                <a:cs typeface="Arial MT"/>
              </a:rPr>
              <a:t> </a:t>
            </a:r>
            <a:r>
              <a:rPr sz="1000" spc="5" dirty="0">
                <a:latin typeface="Arial MT"/>
                <a:cs typeface="Arial MT"/>
              </a:rPr>
              <a:t>an</a:t>
            </a:r>
            <a:r>
              <a:rPr sz="1000" spc="45" dirty="0">
                <a:latin typeface="Arial MT"/>
                <a:cs typeface="Arial MT"/>
              </a:rPr>
              <a:t> </a:t>
            </a:r>
            <a:r>
              <a:rPr sz="1000" spc="5" dirty="0">
                <a:latin typeface="Arial MT"/>
                <a:cs typeface="Arial MT"/>
              </a:rPr>
              <a:t>evacuation,</a:t>
            </a:r>
            <a:r>
              <a:rPr sz="1000" spc="45" dirty="0">
                <a:latin typeface="Arial MT"/>
                <a:cs typeface="Arial MT"/>
              </a:rPr>
              <a:t> </a:t>
            </a:r>
            <a:r>
              <a:rPr sz="1000" spc="5" dirty="0">
                <a:latin typeface="Arial MT"/>
                <a:cs typeface="Arial MT"/>
              </a:rPr>
              <a:t>collect </a:t>
            </a:r>
            <a:r>
              <a:rPr sz="1000" spc="10" dirty="0">
                <a:latin typeface="Arial MT"/>
                <a:cs typeface="Arial MT"/>
              </a:rPr>
              <a:t> </a:t>
            </a:r>
            <a:r>
              <a:rPr sz="1000" dirty="0">
                <a:latin typeface="Arial MT"/>
                <a:cs typeface="Arial MT"/>
              </a:rPr>
              <a:t>all </a:t>
            </a:r>
            <a:r>
              <a:rPr sz="1000" spc="5" dirty="0">
                <a:latin typeface="Arial MT"/>
                <a:cs typeface="Arial MT"/>
              </a:rPr>
              <a:t>of the information you </a:t>
            </a:r>
            <a:r>
              <a:rPr sz="1000" dirty="0">
                <a:latin typeface="Arial MT"/>
                <a:cs typeface="Arial MT"/>
              </a:rPr>
              <a:t>will </a:t>
            </a:r>
            <a:r>
              <a:rPr sz="1000" spc="5" dirty="0">
                <a:latin typeface="Arial MT"/>
                <a:cs typeface="Arial MT"/>
              </a:rPr>
              <a:t> need, and when calling </a:t>
            </a:r>
            <a:r>
              <a:rPr sz="1000" dirty="0">
                <a:latin typeface="Arial MT"/>
                <a:cs typeface="Arial MT"/>
              </a:rPr>
              <a:t>in, </a:t>
            </a:r>
            <a:r>
              <a:rPr sz="1000" spc="5" dirty="0">
                <a:latin typeface="Arial MT"/>
                <a:cs typeface="Arial MT"/>
              </a:rPr>
              <a:t>be </a:t>
            </a:r>
            <a:r>
              <a:rPr sz="1000" spc="10" dirty="0">
                <a:latin typeface="Arial MT"/>
                <a:cs typeface="Arial MT"/>
              </a:rPr>
              <a:t> </a:t>
            </a:r>
            <a:r>
              <a:rPr sz="1000" spc="5" dirty="0">
                <a:latin typeface="Arial MT"/>
                <a:cs typeface="Arial MT"/>
              </a:rPr>
              <a:t>sure to follow </a:t>
            </a:r>
            <a:r>
              <a:rPr sz="1000" dirty="0">
                <a:latin typeface="Arial MT"/>
                <a:cs typeface="Arial MT"/>
              </a:rPr>
              <a:t>all </a:t>
            </a:r>
            <a:r>
              <a:rPr sz="1000" spc="5" dirty="0">
                <a:latin typeface="Arial MT"/>
                <a:cs typeface="Arial MT"/>
              </a:rPr>
              <a:t>appropriate and </a:t>
            </a:r>
            <a:r>
              <a:rPr sz="1000" spc="-265" dirty="0">
                <a:latin typeface="Arial MT"/>
                <a:cs typeface="Arial MT"/>
              </a:rPr>
              <a:t> </a:t>
            </a:r>
            <a:r>
              <a:rPr sz="1000" spc="5" dirty="0">
                <a:latin typeface="Arial MT"/>
                <a:cs typeface="Arial MT"/>
              </a:rPr>
              <a:t>mandated communication </a:t>
            </a:r>
            <a:r>
              <a:rPr sz="1000" spc="10" dirty="0">
                <a:latin typeface="Arial MT"/>
                <a:cs typeface="Arial MT"/>
              </a:rPr>
              <a:t> </a:t>
            </a:r>
            <a:r>
              <a:rPr sz="1000" spc="5" dirty="0">
                <a:latin typeface="Arial MT"/>
                <a:cs typeface="Arial MT"/>
              </a:rPr>
              <a:t>protocols</a:t>
            </a:r>
            <a:r>
              <a:rPr sz="1000" spc="-5" dirty="0">
                <a:latin typeface="Arial MT"/>
                <a:cs typeface="Arial MT"/>
              </a:rPr>
              <a:t> </a:t>
            </a:r>
            <a:r>
              <a:rPr sz="1000" spc="5" dirty="0">
                <a:latin typeface="Arial MT"/>
                <a:cs typeface="Arial MT"/>
              </a:rPr>
              <a:t>and</a:t>
            </a:r>
            <a:r>
              <a:rPr sz="1000" dirty="0">
                <a:latin typeface="Arial MT"/>
                <a:cs typeface="Arial MT"/>
              </a:rPr>
              <a:t> </a:t>
            </a:r>
            <a:r>
              <a:rPr sz="1000" spc="5" dirty="0">
                <a:latin typeface="Arial MT"/>
                <a:cs typeface="Arial MT"/>
              </a:rPr>
              <a:t>guidance.</a:t>
            </a:r>
            <a:endParaRPr sz="1000">
              <a:latin typeface="Arial MT"/>
              <a:cs typeface="Arial MT"/>
            </a:endParaRPr>
          </a:p>
        </p:txBody>
      </p:sp>
      <p:sp>
        <p:nvSpPr>
          <p:cNvPr id="15" name="object 15"/>
          <p:cNvSpPr txBox="1"/>
          <p:nvPr/>
        </p:nvSpPr>
        <p:spPr>
          <a:xfrm>
            <a:off x="11698970" y="6554038"/>
            <a:ext cx="227965" cy="213995"/>
          </a:xfrm>
          <a:prstGeom prst="rect">
            <a:avLst/>
          </a:prstGeom>
        </p:spPr>
        <p:txBody>
          <a:bodyPr vert="horz" wrap="square" lIns="0" tIns="16510" rIns="0" bIns="0" rtlCol="0">
            <a:spAutoFit/>
          </a:bodyPr>
          <a:lstStyle/>
          <a:p>
            <a:pPr marL="38100">
              <a:lnSpc>
                <a:spcPct val="100000"/>
              </a:lnSpc>
              <a:spcBef>
                <a:spcPts val="130"/>
              </a:spcBef>
            </a:pPr>
            <a:fld id="{81D60167-4931-47E6-BA6A-407CBD079E47}" type="slidenum">
              <a:rPr sz="1200" dirty="0">
                <a:latin typeface="Arial MT"/>
                <a:cs typeface="Arial MT"/>
              </a:rPr>
              <a:t>7</a:t>
            </a:fld>
            <a:endParaRPr sz="1200">
              <a:latin typeface="Arial MT"/>
              <a:cs typeface="Arial MT"/>
            </a:endParaRPr>
          </a:p>
        </p:txBody>
      </p:sp>
      <p:sp>
        <p:nvSpPr>
          <p:cNvPr id="16" name="object 16"/>
          <p:cNvSpPr txBox="1"/>
          <p:nvPr/>
        </p:nvSpPr>
        <p:spPr>
          <a:xfrm>
            <a:off x="9408654" y="6581664"/>
            <a:ext cx="2019300" cy="174625"/>
          </a:xfrm>
          <a:prstGeom prst="rect">
            <a:avLst/>
          </a:prstGeom>
        </p:spPr>
        <p:txBody>
          <a:bodyPr vert="horz" wrap="square" lIns="0" tIns="0" rIns="0" bIns="0" rtlCol="0">
            <a:spAutoFit/>
          </a:bodyPr>
          <a:lstStyle/>
          <a:p>
            <a:pPr marL="12700">
              <a:lnSpc>
                <a:spcPct val="100000"/>
              </a:lnSpc>
            </a:pPr>
            <a:r>
              <a:rPr sz="1050" spc="-5" dirty="0">
                <a:solidFill>
                  <a:srgbClr val="CD9146"/>
                </a:solidFill>
                <a:latin typeface="Arial MT"/>
                <a:cs typeface="Arial MT"/>
              </a:rPr>
              <a:t>#TCCC-CPP-PPT-21</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sp>
        <p:nvSpPr>
          <p:cNvPr id="3" name="object 3"/>
          <p:cNvSpPr txBox="1"/>
          <p:nvPr/>
        </p:nvSpPr>
        <p:spPr>
          <a:xfrm>
            <a:off x="9408654" y="6569033"/>
            <a:ext cx="2019300"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#TCCC-CPP-PPT-21</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p:nvPr/>
        </p:nvSpPr>
        <p:spPr>
          <a:xfrm>
            <a:off x="894588" y="4352544"/>
            <a:ext cx="5596255" cy="636270"/>
          </a:xfrm>
          <a:custGeom>
            <a:avLst/>
            <a:gdLst/>
            <a:ahLst/>
            <a:cxnLst/>
            <a:rect l="l" t="t" r="r" b="b"/>
            <a:pathLst>
              <a:path w="5596255" h="636270">
                <a:moveTo>
                  <a:pt x="5538508" y="0"/>
                </a:moveTo>
                <a:lnTo>
                  <a:pt x="57619" y="0"/>
                </a:lnTo>
                <a:lnTo>
                  <a:pt x="35190" y="4527"/>
                </a:lnTo>
                <a:lnTo>
                  <a:pt x="16875" y="16875"/>
                </a:lnTo>
                <a:lnTo>
                  <a:pt x="4527" y="35190"/>
                </a:lnTo>
                <a:lnTo>
                  <a:pt x="0" y="57619"/>
                </a:lnTo>
                <a:lnTo>
                  <a:pt x="0" y="578650"/>
                </a:lnTo>
                <a:lnTo>
                  <a:pt x="4527" y="601079"/>
                </a:lnTo>
                <a:lnTo>
                  <a:pt x="16875" y="619394"/>
                </a:lnTo>
                <a:lnTo>
                  <a:pt x="35190" y="631742"/>
                </a:lnTo>
                <a:lnTo>
                  <a:pt x="57619" y="636269"/>
                </a:lnTo>
                <a:lnTo>
                  <a:pt x="5538508" y="636269"/>
                </a:lnTo>
                <a:lnTo>
                  <a:pt x="5560937" y="631742"/>
                </a:lnTo>
                <a:lnTo>
                  <a:pt x="5579252" y="619394"/>
                </a:lnTo>
                <a:lnTo>
                  <a:pt x="5591600" y="601079"/>
                </a:lnTo>
                <a:lnTo>
                  <a:pt x="5596128" y="578650"/>
                </a:lnTo>
                <a:lnTo>
                  <a:pt x="5596128" y="57619"/>
                </a:lnTo>
                <a:lnTo>
                  <a:pt x="5591600" y="35190"/>
                </a:lnTo>
                <a:lnTo>
                  <a:pt x="5579252" y="16875"/>
                </a:lnTo>
                <a:lnTo>
                  <a:pt x="5560937" y="4527"/>
                </a:lnTo>
                <a:lnTo>
                  <a:pt x="5538508" y="0"/>
                </a:lnTo>
                <a:close/>
              </a:path>
            </a:pathLst>
          </a:custGeom>
          <a:solidFill>
            <a:srgbClr val="FFF4D2"/>
          </a:solidFill>
        </p:spPr>
        <p:txBody>
          <a:bodyPr wrap="square" lIns="0" tIns="0" rIns="0" bIns="0" rtlCol="0"/>
          <a:lstStyle/>
          <a:p>
            <a:endParaRPr/>
          </a:p>
        </p:txBody>
      </p:sp>
      <p:sp>
        <p:nvSpPr>
          <p:cNvPr id="6" name="object 6"/>
          <p:cNvSpPr txBox="1"/>
          <p:nvPr/>
        </p:nvSpPr>
        <p:spPr>
          <a:xfrm>
            <a:off x="11724370" y="6557753"/>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8</a:t>
            </a:r>
            <a:endParaRPr sz="1200">
              <a:latin typeface="Arial MT"/>
              <a:cs typeface="Arial MT"/>
            </a:endParaRPr>
          </a:p>
        </p:txBody>
      </p:sp>
      <p:sp>
        <p:nvSpPr>
          <p:cNvPr id="7" name="object 7"/>
          <p:cNvSpPr/>
          <p:nvPr/>
        </p:nvSpPr>
        <p:spPr>
          <a:xfrm>
            <a:off x="429005" y="1898904"/>
            <a:ext cx="365760" cy="365760"/>
          </a:xfrm>
          <a:custGeom>
            <a:avLst/>
            <a:gdLst/>
            <a:ahLst/>
            <a:cxnLst/>
            <a:rect l="l" t="t" r="r" b="b"/>
            <a:pathLst>
              <a:path w="365759" h="365760">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CD9146"/>
          </a:solidFill>
        </p:spPr>
        <p:txBody>
          <a:bodyPr wrap="square" lIns="0" tIns="0" rIns="0" bIns="0" rtlCol="0"/>
          <a:lstStyle/>
          <a:p>
            <a:endParaRPr/>
          </a:p>
        </p:txBody>
      </p:sp>
      <p:sp>
        <p:nvSpPr>
          <p:cNvPr id="8" name="object 8"/>
          <p:cNvSpPr txBox="1"/>
          <p:nvPr/>
        </p:nvSpPr>
        <p:spPr>
          <a:xfrm>
            <a:off x="925596" y="1924250"/>
            <a:ext cx="539940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Location</a:t>
            </a:r>
            <a:r>
              <a:rPr sz="1800" b="1" dirty="0">
                <a:latin typeface="Arial"/>
                <a:cs typeface="Arial"/>
              </a:rPr>
              <a:t> </a:t>
            </a:r>
            <a:r>
              <a:rPr sz="1800" b="1" spc="-5" dirty="0">
                <a:latin typeface="Arial"/>
                <a:cs typeface="Arial"/>
              </a:rPr>
              <a:t>of</a:t>
            </a:r>
            <a:r>
              <a:rPr sz="1800" b="1" dirty="0">
                <a:latin typeface="Arial"/>
                <a:cs typeface="Arial"/>
              </a:rPr>
              <a:t> </a:t>
            </a:r>
            <a:r>
              <a:rPr sz="1800" b="1" spc="-5" dirty="0">
                <a:latin typeface="Arial"/>
                <a:cs typeface="Arial"/>
              </a:rPr>
              <a:t>the</a:t>
            </a:r>
            <a:r>
              <a:rPr sz="1800" b="1" dirty="0">
                <a:latin typeface="Arial"/>
                <a:cs typeface="Arial"/>
              </a:rPr>
              <a:t> </a:t>
            </a:r>
            <a:r>
              <a:rPr sz="1800" b="1" spc="-5" dirty="0">
                <a:latin typeface="Arial"/>
                <a:cs typeface="Arial"/>
              </a:rPr>
              <a:t>pickup</a:t>
            </a:r>
            <a:r>
              <a:rPr sz="1800" b="1" dirty="0">
                <a:latin typeface="Arial"/>
                <a:cs typeface="Arial"/>
              </a:rPr>
              <a:t> </a:t>
            </a:r>
            <a:r>
              <a:rPr sz="1800" b="1" spc="-5" dirty="0">
                <a:latin typeface="Arial"/>
                <a:cs typeface="Arial"/>
              </a:rPr>
              <a:t>site</a:t>
            </a:r>
            <a:r>
              <a:rPr sz="1800" spc="-5" dirty="0">
                <a:latin typeface="Arial MT"/>
                <a:cs typeface="Arial MT"/>
              </a:rPr>
              <a:t>:</a:t>
            </a:r>
            <a:r>
              <a:rPr sz="1800" spc="5" dirty="0">
                <a:latin typeface="Arial MT"/>
                <a:cs typeface="Arial MT"/>
              </a:rPr>
              <a:t> </a:t>
            </a:r>
            <a:r>
              <a:rPr sz="1800" dirty="0">
                <a:latin typeface="Arial MT"/>
                <a:cs typeface="Arial MT"/>
              </a:rPr>
              <a:t>(8-digit</a:t>
            </a:r>
            <a:r>
              <a:rPr sz="1800" spc="-15" dirty="0">
                <a:latin typeface="Arial MT"/>
                <a:cs typeface="Arial MT"/>
              </a:rPr>
              <a:t> </a:t>
            </a:r>
            <a:r>
              <a:rPr sz="1800" dirty="0">
                <a:latin typeface="Arial MT"/>
                <a:cs typeface="Arial MT"/>
              </a:rPr>
              <a:t>grid</a:t>
            </a:r>
            <a:r>
              <a:rPr sz="1800" spc="-10" dirty="0">
                <a:latin typeface="Arial MT"/>
                <a:cs typeface="Arial MT"/>
              </a:rPr>
              <a:t> </a:t>
            </a:r>
            <a:r>
              <a:rPr sz="1800" spc="-5" dirty="0">
                <a:latin typeface="Arial MT"/>
                <a:cs typeface="Arial MT"/>
              </a:rPr>
              <a:t>coordinate)</a:t>
            </a:r>
            <a:endParaRPr sz="1800">
              <a:latin typeface="Arial MT"/>
              <a:cs typeface="Arial MT"/>
            </a:endParaRPr>
          </a:p>
        </p:txBody>
      </p:sp>
      <p:sp>
        <p:nvSpPr>
          <p:cNvPr id="9" name="object 9"/>
          <p:cNvSpPr txBox="1"/>
          <p:nvPr/>
        </p:nvSpPr>
        <p:spPr>
          <a:xfrm>
            <a:off x="926510" y="2453459"/>
            <a:ext cx="490347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CD9146"/>
                </a:solidFill>
                <a:latin typeface="Arial"/>
                <a:cs typeface="Arial"/>
              </a:rPr>
              <a:t>YOUR </a:t>
            </a:r>
            <a:r>
              <a:rPr sz="1800" b="1" spc="-5" dirty="0">
                <a:latin typeface="Arial"/>
                <a:cs typeface="Arial"/>
              </a:rPr>
              <a:t>radio</a:t>
            </a:r>
            <a:r>
              <a:rPr sz="1800" b="1" dirty="0">
                <a:latin typeface="Arial"/>
                <a:cs typeface="Arial"/>
              </a:rPr>
              <a:t> </a:t>
            </a:r>
            <a:r>
              <a:rPr sz="1800" b="1" spc="-5" dirty="0">
                <a:latin typeface="Arial"/>
                <a:cs typeface="Arial"/>
              </a:rPr>
              <a:t>frequency,</a:t>
            </a:r>
            <a:r>
              <a:rPr sz="1800" b="1" dirty="0">
                <a:latin typeface="Arial"/>
                <a:cs typeface="Arial"/>
              </a:rPr>
              <a:t> </a:t>
            </a:r>
            <a:r>
              <a:rPr sz="1800" b="1" spc="-5" dirty="0">
                <a:latin typeface="Arial"/>
                <a:cs typeface="Arial"/>
              </a:rPr>
              <a:t>call signal,</a:t>
            </a:r>
            <a:r>
              <a:rPr sz="1800" b="1" spc="5" dirty="0">
                <a:latin typeface="Arial"/>
                <a:cs typeface="Arial"/>
              </a:rPr>
              <a:t> </a:t>
            </a:r>
            <a:r>
              <a:rPr sz="1800" b="1" spc="-5" dirty="0">
                <a:latin typeface="Arial"/>
                <a:cs typeface="Arial"/>
              </a:rPr>
              <a:t>and</a:t>
            </a:r>
            <a:r>
              <a:rPr sz="1800" b="1" dirty="0">
                <a:latin typeface="Arial"/>
                <a:cs typeface="Arial"/>
              </a:rPr>
              <a:t> </a:t>
            </a:r>
            <a:r>
              <a:rPr sz="1800" b="1" spc="-5" dirty="0">
                <a:latin typeface="Arial"/>
                <a:cs typeface="Arial"/>
              </a:rPr>
              <a:t>suffix</a:t>
            </a:r>
            <a:endParaRPr sz="1800">
              <a:latin typeface="Arial"/>
              <a:cs typeface="Arial"/>
            </a:endParaRPr>
          </a:p>
        </p:txBody>
      </p:sp>
      <p:sp>
        <p:nvSpPr>
          <p:cNvPr id="10" name="object 10"/>
          <p:cNvSpPr/>
          <p:nvPr/>
        </p:nvSpPr>
        <p:spPr>
          <a:xfrm>
            <a:off x="429005" y="2422398"/>
            <a:ext cx="365760" cy="365760"/>
          </a:xfrm>
          <a:custGeom>
            <a:avLst/>
            <a:gdLst/>
            <a:ahLst/>
            <a:cxnLst/>
            <a:rect l="l" t="t" r="r" b="b"/>
            <a:pathLst>
              <a:path w="365759" h="365760">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CD9146"/>
          </a:solidFill>
        </p:spPr>
        <p:txBody>
          <a:bodyPr wrap="square" lIns="0" tIns="0" rIns="0" bIns="0" rtlCol="0"/>
          <a:lstStyle/>
          <a:p>
            <a:endParaRPr/>
          </a:p>
        </p:txBody>
      </p:sp>
      <p:sp>
        <p:nvSpPr>
          <p:cNvPr id="11" name="object 11"/>
          <p:cNvSpPr txBox="1"/>
          <p:nvPr/>
        </p:nvSpPr>
        <p:spPr>
          <a:xfrm>
            <a:off x="908251" y="2958358"/>
            <a:ext cx="4052570" cy="483870"/>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Numbers</a:t>
            </a:r>
            <a:r>
              <a:rPr sz="1600" b="1" spc="-20" dirty="0">
                <a:latin typeface="Arial"/>
                <a:cs typeface="Arial"/>
              </a:rPr>
              <a:t> </a:t>
            </a:r>
            <a:r>
              <a:rPr sz="1600" b="1" spc="-5" dirty="0">
                <a:latin typeface="Arial"/>
                <a:cs typeface="Arial"/>
              </a:rPr>
              <a:t>of</a:t>
            </a:r>
            <a:r>
              <a:rPr sz="1600" b="1" dirty="0">
                <a:latin typeface="Arial"/>
                <a:cs typeface="Arial"/>
              </a:rPr>
              <a:t> </a:t>
            </a:r>
            <a:r>
              <a:rPr sz="1600" b="1" spc="-5" dirty="0">
                <a:latin typeface="Arial"/>
                <a:cs typeface="Arial"/>
              </a:rPr>
              <a:t>casualties</a:t>
            </a:r>
            <a:r>
              <a:rPr sz="1600" b="1" spc="5" dirty="0">
                <a:latin typeface="Arial"/>
                <a:cs typeface="Arial"/>
              </a:rPr>
              <a:t> </a:t>
            </a:r>
            <a:r>
              <a:rPr sz="1600" b="1" spc="-5" dirty="0">
                <a:latin typeface="Arial"/>
                <a:cs typeface="Arial"/>
              </a:rPr>
              <a:t>by</a:t>
            </a:r>
            <a:r>
              <a:rPr sz="1600" b="1" spc="-10" dirty="0">
                <a:latin typeface="Arial"/>
                <a:cs typeface="Arial"/>
              </a:rPr>
              <a:t> </a:t>
            </a:r>
            <a:r>
              <a:rPr sz="1600" b="1" spc="-5" dirty="0">
                <a:latin typeface="Arial"/>
                <a:cs typeface="Arial"/>
              </a:rPr>
              <a:t>precedence:</a:t>
            </a:r>
            <a:endParaRPr sz="1600">
              <a:latin typeface="Arial"/>
              <a:cs typeface="Arial"/>
            </a:endParaRPr>
          </a:p>
          <a:p>
            <a:pPr marL="12700">
              <a:lnSpc>
                <a:spcPct val="100000"/>
              </a:lnSpc>
              <a:spcBef>
                <a:spcPts val="10"/>
              </a:spcBef>
            </a:pPr>
            <a:r>
              <a:rPr sz="1400" spc="-5" dirty="0">
                <a:latin typeface="Arial MT"/>
                <a:cs typeface="Arial MT"/>
              </a:rPr>
              <a:t>A.</a:t>
            </a:r>
            <a:r>
              <a:rPr sz="1400" dirty="0">
                <a:latin typeface="Arial MT"/>
                <a:cs typeface="Arial MT"/>
              </a:rPr>
              <a:t> </a:t>
            </a:r>
            <a:r>
              <a:rPr sz="1400" spc="-5" dirty="0">
                <a:latin typeface="Arial MT"/>
                <a:cs typeface="Arial MT"/>
              </a:rPr>
              <a:t>Urgent</a:t>
            </a:r>
            <a:r>
              <a:rPr sz="1400" spc="-15" dirty="0">
                <a:latin typeface="Arial MT"/>
                <a:cs typeface="Arial MT"/>
              </a:rPr>
              <a:t> </a:t>
            </a:r>
            <a:r>
              <a:rPr sz="1400" spc="-5" dirty="0">
                <a:latin typeface="Arial MT"/>
                <a:cs typeface="Arial MT"/>
              </a:rPr>
              <a:t>– </a:t>
            </a:r>
            <a:r>
              <a:rPr sz="1400" b="1" spc="-5" dirty="0">
                <a:latin typeface="Arial"/>
                <a:cs typeface="Arial"/>
              </a:rPr>
              <a:t>&lt; 2 hours </a:t>
            </a:r>
            <a:r>
              <a:rPr sz="1400" spc="-5" dirty="0">
                <a:latin typeface="Arial MT"/>
                <a:cs typeface="Arial MT"/>
              </a:rPr>
              <a:t>to save</a:t>
            </a:r>
            <a:r>
              <a:rPr sz="1400" spc="-15" dirty="0">
                <a:latin typeface="Arial MT"/>
                <a:cs typeface="Arial MT"/>
              </a:rPr>
              <a:t> </a:t>
            </a:r>
            <a:r>
              <a:rPr sz="1400" spc="-5" dirty="0">
                <a:latin typeface="Arial MT"/>
                <a:cs typeface="Arial MT"/>
              </a:rPr>
              <a:t>life,</a:t>
            </a:r>
            <a:r>
              <a:rPr sz="1400" dirty="0">
                <a:latin typeface="Arial MT"/>
                <a:cs typeface="Arial MT"/>
              </a:rPr>
              <a:t> </a:t>
            </a:r>
            <a:r>
              <a:rPr sz="1400" spc="-5" dirty="0">
                <a:latin typeface="Arial MT"/>
                <a:cs typeface="Arial MT"/>
              </a:rPr>
              <a:t>limb, or</a:t>
            </a:r>
            <a:r>
              <a:rPr sz="1400" spc="-10" dirty="0">
                <a:latin typeface="Arial MT"/>
                <a:cs typeface="Arial MT"/>
              </a:rPr>
              <a:t> </a:t>
            </a:r>
            <a:r>
              <a:rPr sz="1400" spc="-5" dirty="0">
                <a:latin typeface="Arial MT"/>
                <a:cs typeface="Arial MT"/>
              </a:rPr>
              <a:t>eyesight</a:t>
            </a:r>
            <a:endParaRPr sz="1400">
              <a:latin typeface="Arial MT"/>
              <a:cs typeface="Arial MT"/>
            </a:endParaRPr>
          </a:p>
        </p:txBody>
      </p:sp>
      <p:sp>
        <p:nvSpPr>
          <p:cNvPr id="12" name="object 12"/>
          <p:cNvSpPr/>
          <p:nvPr/>
        </p:nvSpPr>
        <p:spPr>
          <a:xfrm>
            <a:off x="429005" y="2931414"/>
            <a:ext cx="365760" cy="365760"/>
          </a:xfrm>
          <a:custGeom>
            <a:avLst/>
            <a:gdLst/>
            <a:ahLst/>
            <a:cxnLst/>
            <a:rect l="l" t="t" r="r" b="b"/>
            <a:pathLst>
              <a:path w="365759" h="365760">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CD9146"/>
          </a:solidFill>
        </p:spPr>
        <p:txBody>
          <a:bodyPr wrap="square" lIns="0" tIns="0" rIns="0" bIns="0" rtlCol="0"/>
          <a:lstStyle/>
          <a:p>
            <a:endParaRPr/>
          </a:p>
        </p:txBody>
      </p:sp>
      <p:sp>
        <p:nvSpPr>
          <p:cNvPr id="13" name="object 13"/>
          <p:cNvSpPr txBox="1"/>
          <p:nvPr/>
        </p:nvSpPr>
        <p:spPr>
          <a:xfrm>
            <a:off x="515161" y="1712367"/>
            <a:ext cx="194945" cy="1581150"/>
          </a:xfrm>
          <a:prstGeom prst="rect">
            <a:avLst/>
          </a:prstGeom>
        </p:spPr>
        <p:txBody>
          <a:bodyPr vert="horz" wrap="square" lIns="0" tIns="169545" rIns="0" bIns="0" rtlCol="0">
            <a:spAutoFit/>
          </a:bodyPr>
          <a:lstStyle/>
          <a:p>
            <a:pPr marL="12700">
              <a:lnSpc>
                <a:spcPct val="100000"/>
              </a:lnSpc>
              <a:spcBef>
                <a:spcPts val="1335"/>
              </a:spcBef>
            </a:pPr>
            <a:r>
              <a:rPr sz="2400" b="1" dirty="0">
                <a:solidFill>
                  <a:srgbClr val="FFFFFF"/>
                </a:solidFill>
                <a:latin typeface="Arial"/>
                <a:cs typeface="Arial"/>
              </a:rPr>
              <a:t>1</a:t>
            </a:r>
            <a:endParaRPr sz="2400">
              <a:latin typeface="Arial"/>
              <a:cs typeface="Arial"/>
            </a:endParaRPr>
          </a:p>
          <a:p>
            <a:pPr marL="12700">
              <a:lnSpc>
                <a:spcPct val="100000"/>
              </a:lnSpc>
              <a:spcBef>
                <a:spcPts val="1240"/>
              </a:spcBef>
            </a:pPr>
            <a:r>
              <a:rPr sz="2400" b="1" dirty="0">
                <a:solidFill>
                  <a:srgbClr val="FFFFFF"/>
                </a:solidFill>
                <a:latin typeface="Arial"/>
                <a:cs typeface="Arial"/>
              </a:rPr>
              <a:t>2</a:t>
            </a:r>
            <a:endParaRPr sz="2400">
              <a:latin typeface="Arial"/>
              <a:cs typeface="Arial"/>
            </a:endParaRPr>
          </a:p>
          <a:p>
            <a:pPr marL="12700">
              <a:lnSpc>
                <a:spcPct val="100000"/>
              </a:lnSpc>
              <a:spcBef>
                <a:spcPts val="1130"/>
              </a:spcBef>
            </a:pPr>
            <a:r>
              <a:rPr sz="2400" b="1" dirty="0">
                <a:solidFill>
                  <a:srgbClr val="FFFFFF"/>
                </a:solidFill>
                <a:latin typeface="Arial"/>
                <a:cs typeface="Arial"/>
              </a:rPr>
              <a:t>3</a:t>
            </a:r>
            <a:endParaRPr sz="2400">
              <a:latin typeface="Arial"/>
              <a:cs typeface="Arial"/>
            </a:endParaRPr>
          </a:p>
        </p:txBody>
      </p:sp>
      <p:sp>
        <p:nvSpPr>
          <p:cNvPr id="14" name="object 14"/>
          <p:cNvSpPr txBox="1"/>
          <p:nvPr/>
        </p:nvSpPr>
        <p:spPr>
          <a:xfrm>
            <a:off x="925596" y="5027749"/>
            <a:ext cx="2758440" cy="118554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Special</a:t>
            </a:r>
            <a:r>
              <a:rPr sz="1600" b="1" spc="-25" dirty="0">
                <a:latin typeface="Arial"/>
                <a:cs typeface="Arial"/>
              </a:rPr>
              <a:t> </a:t>
            </a:r>
            <a:r>
              <a:rPr sz="1600" b="1" spc="-5" dirty="0">
                <a:latin typeface="Arial"/>
                <a:cs typeface="Arial"/>
              </a:rPr>
              <a:t>equipment</a:t>
            </a:r>
            <a:r>
              <a:rPr sz="1600" b="1" spc="-20" dirty="0">
                <a:latin typeface="Arial"/>
                <a:cs typeface="Arial"/>
              </a:rPr>
              <a:t> </a:t>
            </a:r>
            <a:r>
              <a:rPr sz="1600" b="1" spc="-5" dirty="0">
                <a:latin typeface="Arial"/>
                <a:cs typeface="Arial"/>
              </a:rPr>
              <a:t>required:</a:t>
            </a:r>
            <a:endParaRPr sz="1600">
              <a:latin typeface="Arial"/>
              <a:cs typeface="Arial"/>
            </a:endParaRPr>
          </a:p>
          <a:p>
            <a:pPr marL="207645" indent="-195580">
              <a:lnSpc>
                <a:spcPct val="100000"/>
              </a:lnSpc>
              <a:spcBef>
                <a:spcPts val="10"/>
              </a:spcBef>
              <a:buAutoNum type="alphaUcPeriod"/>
              <a:tabLst>
                <a:tab pos="208279" algn="l"/>
              </a:tabLst>
            </a:pPr>
            <a:r>
              <a:rPr sz="1200" b="1" spc="-5" dirty="0">
                <a:latin typeface="Arial"/>
                <a:cs typeface="Arial"/>
              </a:rPr>
              <a:t>None</a:t>
            </a:r>
            <a:endParaRPr sz="1200">
              <a:latin typeface="Arial"/>
              <a:cs typeface="Arial"/>
            </a:endParaRPr>
          </a:p>
          <a:p>
            <a:pPr marL="207645" indent="-195580">
              <a:lnSpc>
                <a:spcPct val="100000"/>
              </a:lnSpc>
              <a:buAutoNum type="alphaUcPeriod"/>
              <a:tabLst>
                <a:tab pos="208279" algn="l"/>
              </a:tabLst>
            </a:pPr>
            <a:r>
              <a:rPr sz="1200" b="1" spc="-5" dirty="0">
                <a:latin typeface="Arial"/>
                <a:cs typeface="Arial"/>
              </a:rPr>
              <a:t>Hoist</a:t>
            </a:r>
            <a:endParaRPr sz="1200">
              <a:latin typeface="Arial"/>
              <a:cs typeface="Arial"/>
            </a:endParaRPr>
          </a:p>
          <a:p>
            <a:pPr marL="207645" indent="-195580">
              <a:lnSpc>
                <a:spcPct val="100000"/>
              </a:lnSpc>
              <a:buAutoNum type="alphaUcPeriod"/>
              <a:tabLst>
                <a:tab pos="208279" algn="l"/>
              </a:tabLst>
            </a:pPr>
            <a:r>
              <a:rPr sz="1200" b="1" spc="-5" dirty="0">
                <a:latin typeface="Arial"/>
                <a:cs typeface="Arial"/>
              </a:rPr>
              <a:t>Extraction</a:t>
            </a:r>
            <a:r>
              <a:rPr sz="1200" b="1" spc="-30" dirty="0">
                <a:latin typeface="Arial"/>
                <a:cs typeface="Arial"/>
              </a:rPr>
              <a:t> </a:t>
            </a:r>
            <a:r>
              <a:rPr sz="1200" b="1" spc="-5" dirty="0">
                <a:latin typeface="Arial"/>
                <a:cs typeface="Arial"/>
              </a:rPr>
              <a:t>equipment</a:t>
            </a:r>
            <a:endParaRPr sz="1200">
              <a:latin typeface="Arial"/>
              <a:cs typeface="Arial"/>
            </a:endParaRPr>
          </a:p>
          <a:p>
            <a:pPr marL="207645" indent="-195580">
              <a:lnSpc>
                <a:spcPct val="100000"/>
              </a:lnSpc>
              <a:buAutoNum type="alphaUcPeriod"/>
              <a:tabLst>
                <a:tab pos="208279" algn="l"/>
              </a:tabLst>
            </a:pPr>
            <a:r>
              <a:rPr sz="1200" b="1" spc="-5" dirty="0">
                <a:latin typeface="Arial"/>
                <a:cs typeface="Arial"/>
              </a:rPr>
              <a:t>Ventilator</a:t>
            </a:r>
            <a:endParaRPr sz="1200">
              <a:latin typeface="Arial"/>
              <a:cs typeface="Arial"/>
            </a:endParaRPr>
          </a:p>
          <a:p>
            <a:pPr marL="12700">
              <a:lnSpc>
                <a:spcPct val="100000"/>
              </a:lnSpc>
            </a:pPr>
            <a:r>
              <a:rPr sz="1200" b="1" spc="-5" dirty="0">
                <a:latin typeface="Arial"/>
                <a:cs typeface="Arial"/>
              </a:rPr>
              <a:t>*Blood</a:t>
            </a:r>
            <a:endParaRPr sz="1200">
              <a:latin typeface="Arial"/>
              <a:cs typeface="Arial"/>
            </a:endParaRPr>
          </a:p>
        </p:txBody>
      </p:sp>
      <p:sp>
        <p:nvSpPr>
          <p:cNvPr id="15" name="object 15"/>
          <p:cNvSpPr txBox="1"/>
          <p:nvPr/>
        </p:nvSpPr>
        <p:spPr>
          <a:xfrm>
            <a:off x="925596" y="6185988"/>
            <a:ext cx="4942205" cy="513715"/>
          </a:xfrm>
          <a:prstGeom prst="rect">
            <a:avLst/>
          </a:prstGeom>
        </p:spPr>
        <p:txBody>
          <a:bodyPr vert="horz" wrap="square" lIns="0" tIns="12700" rIns="0" bIns="0" rtlCol="0">
            <a:spAutoFit/>
          </a:bodyPr>
          <a:lstStyle/>
          <a:p>
            <a:pPr marL="12700" marR="5080">
              <a:lnSpc>
                <a:spcPct val="100000"/>
              </a:lnSpc>
              <a:spcBef>
                <a:spcPts val="100"/>
              </a:spcBef>
            </a:pPr>
            <a:r>
              <a:rPr sz="1600" b="1" spc="-5" dirty="0">
                <a:latin typeface="Arial"/>
                <a:cs typeface="Arial"/>
              </a:rPr>
              <a:t>Most</a:t>
            </a:r>
            <a:r>
              <a:rPr sz="1600" b="1" spc="10" dirty="0">
                <a:latin typeface="Arial"/>
                <a:cs typeface="Arial"/>
              </a:rPr>
              <a:t> </a:t>
            </a:r>
            <a:r>
              <a:rPr sz="1600" b="1" spc="-5" dirty="0">
                <a:latin typeface="Arial"/>
                <a:cs typeface="Arial"/>
              </a:rPr>
              <a:t>common</a:t>
            </a:r>
            <a:r>
              <a:rPr sz="1600" b="1" dirty="0">
                <a:latin typeface="Arial"/>
                <a:cs typeface="Arial"/>
              </a:rPr>
              <a:t> </a:t>
            </a:r>
            <a:r>
              <a:rPr sz="1600" b="1" spc="-5" dirty="0">
                <a:latin typeface="Arial"/>
                <a:cs typeface="Arial"/>
              </a:rPr>
              <a:t>request:</a:t>
            </a:r>
            <a:r>
              <a:rPr sz="1600" b="1" spc="5" dirty="0">
                <a:latin typeface="Arial"/>
                <a:cs typeface="Arial"/>
              </a:rPr>
              <a:t> </a:t>
            </a:r>
            <a:r>
              <a:rPr sz="1600" spc="-5" dirty="0">
                <a:latin typeface="Arial MT"/>
                <a:cs typeface="Arial MT"/>
              </a:rPr>
              <a:t>hoist,</a:t>
            </a:r>
            <a:r>
              <a:rPr sz="1600" spc="15" dirty="0">
                <a:latin typeface="Arial MT"/>
                <a:cs typeface="Arial MT"/>
              </a:rPr>
              <a:t> </a:t>
            </a:r>
            <a:r>
              <a:rPr sz="1600" spc="-5" dirty="0">
                <a:latin typeface="Arial MT"/>
                <a:cs typeface="Arial MT"/>
              </a:rPr>
              <a:t>Stokes</a:t>
            </a:r>
            <a:r>
              <a:rPr sz="1600" dirty="0">
                <a:latin typeface="Arial MT"/>
                <a:cs typeface="Arial MT"/>
              </a:rPr>
              <a:t> </a:t>
            </a:r>
            <a:r>
              <a:rPr sz="1600" spc="-5" dirty="0">
                <a:latin typeface="Arial MT"/>
                <a:cs typeface="Arial MT"/>
              </a:rPr>
              <a:t>litter,</a:t>
            </a:r>
            <a:r>
              <a:rPr sz="1600" spc="20" dirty="0">
                <a:latin typeface="Arial MT"/>
                <a:cs typeface="Arial MT"/>
              </a:rPr>
              <a:t> </a:t>
            </a:r>
            <a:r>
              <a:rPr sz="1600" spc="-5" dirty="0">
                <a:latin typeface="Arial MT"/>
                <a:cs typeface="Arial MT"/>
              </a:rPr>
              <a:t>and forest </a:t>
            </a:r>
            <a:r>
              <a:rPr sz="1600" spc="-430" dirty="0">
                <a:latin typeface="Arial MT"/>
                <a:cs typeface="Arial MT"/>
              </a:rPr>
              <a:t> </a:t>
            </a:r>
            <a:r>
              <a:rPr sz="1600" spc="-5" dirty="0">
                <a:latin typeface="Arial MT"/>
                <a:cs typeface="Arial MT"/>
              </a:rPr>
              <a:t>penetrator</a:t>
            </a:r>
            <a:endParaRPr sz="1600">
              <a:latin typeface="Arial MT"/>
              <a:cs typeface="Arial MT"/>
            </a:endParaRPr>
          </a:p>
        </p:txBody>
      </p:sp>
      <p:sp>
        <p:nvSpPr>
          <p:cNvPr id="16" name="object 16"/>
          <p:cNvSpPr/>
          <p:nvPr/>
        </p:nvSpPr>
        <p:spPr>
          <a:xfrm>
            <a:off x="446531" y="5033771"/>
            <a:ext cx="365760" cy="365760"/>
          </a:xfrm>
          <a:custGeom>
            <a:avLst/>
            <a:gdLst/>
            <a:ahLst/>
            <a:cxnLst/>
            <a:rect l="l" t="t" r="r" b="b"/>
            <a:pathLst>
              <a:path w="365759" h="365760">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CD9146"/>
          </a:solidFill>
        </p:spPr>
        <p:txBody>
          <a:bodyPr wrap="square" lIns="0" tIns="0" rIns="0" bIns="0" rtlCol="0"/>
          <a:lstStyle/>
          <a:p>
            <a:endParaRPr/>
          </a:p>
        </p:txBody>
      </p:sp>
      <p:sp>
        <p:nvSpPr>
          <p:cNvPr id="17" name="object 17"/>
          <p:cNvSpPr txBox="1"/>
          <p:nvPr/>
        </p:nvSpPr>
        <p:spPr>
          <a:xfrm>
            <a:off x="532505" y="5004064"/>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4</a:t>
            </a:r>
            <a:endParaRPr sz="2400">
              <a:latin typeface="Arial"/>
              <a:cs typeface="Arial"/>
            </a:endParaRPr>
          </a:p>
        </p:txBody>
      </p:sp>
      <p:sp>
        <p:nvSpPr>
          <p:cNvPr id="18" name="object 18"/>
          <p:cNvSpPr txBox="1"/>
          <p:nvPr/>
        </p:nvSpPr>
        <p:spPr>
          <a:xfrm>
            <a:off x="7669956" y="5027749"/>
            <a:ext cx="3342004" cy="1000760"/>
          </a:xfrm>
          <a:prstGeom prst="rect">
            <a:avLst/>
          </a:prstGeom>
        </p:spPr>
        <p:txBody>
          <a:bodyPr vert="horz" wrap="square" lIns="0" tIns="12700" rIns="0" bIns="0" rtlCol="0">
            <a:spAutoFit/>
          </a:bodyPr>
          <a:lstStyle/>
          <a:p>
            <a:pPr marL="12700" marR="519430">
              <a:lnSpc>
                <a:spcPct val="100000"/>
              </a:lnSpc>
              <a:spcBef>
                <a:spcPts val="100"/>
              </a:spcBef>
            </a:pPr>
            <a:r>
              <a:rPr sz="1600" b="1" spc="-5" dirty="0">
                <a:latin typeface="Arial"/>
                <a:cs typeface="Arial"/>
              </a:rPr>
              <a:t>Numbers of patients by type: </a:t>
            </a:r>
            <a:r>
              <a:rPr sz="1600" b="1" spc="-430" dirty="0">
                <a:latin typeface="Arial"/>
                <a:cs typeface="Arial"/>
              </a:rPr>
              <a:t> </a:t>
            </a:r>
            <a:r>
              <a:rPr sz="1600" spc="-5" dirty="0">
                <a:latin typeface="Arial MT"/>
                <a:cs typeface="Arial MT"/>
              </a:rPr>
              <a:t>(Encrypt using</a:t>
            </a:r>
            <a:r>
              <a:rPr sz="1600" spc="-15" dirty="0">
                <a:latin typeface="Arial MT"/>
                <a:cs typeface="Arial MT"/>
              </a:rPr>
              <a:t> </a:t>
            </a:r>
            <a:r>
              <a:rPr sz="1600" spc="-5" dirty="0">
                <a:latin typeface="Arial MT"/>
                <a:cs typeface="Arial MT"/>
              </a:rPr>
              <a:t>brevity</a:t>
            </a:r>
            <a:r>
              <a:rPr sz="1600" spc="5" dirty="0">
                <a:latin typeface="Arial MT"/>
                <a:cs typeface="Arial MT"/>
              </a:rPr>
              <a:t> </a:t>
            </a:r>
            <a:r>
              <a:rPr sz="1600" spc="-5" dirty="0">
                <a:latin typeface="Arial MT"/>
                <a:cs typeface="Arial MT"/>
              </a:rPr>
              <a:t>codes): </a:t>
            </a:r>
            <a:r>
              <a:rPr sz="1600" dirty="0">
                <a:latin typeface="Arial MT"/>
                <a:cs typeface="Arial MT"/>
              </a:rPr>
              <a:t> </a:t>
            </a:r>
            <a:r>
              <a:rPr sz="1600" spc="-5" dirty="0">
                <a:latin typeface="Arial MT"/>
                <a:cs typeface="Arial MT"/>
              </a:rPr>
              <a:t>L+#</a:t>
            </a:r>
            <a:r>
              <a:rPr sz="1600" spc="-10" dirty="0">
                <a:latin typeface="Arial MT"/>
                <a:cs typeface="Arial MT"/>
              </a:rPr>
              <a:t> </a:t>
            </a:r>
            <a:r>
              <a:rPr sz="1600" dirty="0">
                <a:latin typeface="Arial MT"/>
                <a:cs typeface="Arial MT"/>
              </a:rPr>
              <a:t>-</a:t>
            </a:r>
            <a:r>
              <a:rPr sz="1600" spc="5" dirty="0">
                <a:latin typeface="Arial MT"/>
                <a:cs typeface="Arial MT"/>
              </a:rPr>
              <a:t> </a:t>
            </a:r>
            <a:r>
              <a:rPr sz="1600" spc="-5" dirty="0">
                <a:latin typeface="Arial MT"/>
                <a:cs typeface="Arial MT"/>
              </a:rPr>
              <a:t>number</a:t>
            </a:r>
            <a:r>
              <a:rPr sz="1600" dirty="0">
                <a:latin typeface="Arial MT"/>
                <a:cs typeface="Arial MT"/>
              </a:rPr>
              <a:t> </a:t>
            </a:r>
            <a:r>
              <a:rPr sz="1600" spc="-5" dirty="0">
                <a:latin typeface="Arial MT"/>
                <a:cs typeface="Arial MT"/>
              </a:rPr>
              <a:t>of</a:t>
            </a:r>
            <a:r>
              <a:rPr sz="1600" spc="5" dirty="0">
                <a:latin typeface="Arial MT"/>
                <a:cs typeface="Arial MT"/>
              </a:rPr>
              <a:t> </a:t>
            </a:r>
            <a:r>
              <a:rPr sz="1600" spc="-5" dirty="0">
                <a:latin typeface="Arial MT"/>
                <a:cs typeface="Arial MT"/>
              </a:rPr>
              <a:t>Litter</a:t>
            </a:r>
            <a:r>
              <a:rPr sz="1600" spc="10" dirty="0">
                <a:latin typeface="Arial MT"/>
                <a:cs typeface="Arial MT"/>
              </a:rPr>
              <a:t> </a:t>
            </a:r>
            <a:r>
              <a:rPr sz="1600" spc="-5" dirty="0">
                <a:latin typeface="Arial MT"/>
                <a:cs typeface="Arial MT"/>
              </a:rPr>
              <a:t>patients</a:t>
            </a:r>
            <a:endParaRPr sz="1600">
              <a:latin typeface="Arial MT"/>
              <a:cs typeface="Arial MT"/>
            </a:endParaRPr>
          </a:p>
          <a:p>
            <a:pPr marL="12700">
              <a:lnSpc>
                <a:spcPts val="1920"/>
              </a:lnSpc>
            </a:pPr>
            <a:r>
              <a:rPr sz="1600" dirty="0">
                <a:latin typeface="Arial MT"/>
                <a:cs typeface="Arial MT"/>
              </a:rPr>
              <a:t>A+#</a:t>
            </a:r>
            <a:r>
              <a:rPr sz="1600" spc="-15" dirty="0">
                <a:latin typeface="Arial MT"/>
                <a:cs typeface="Arial MT"/>
              </a:rPr>
              <a:t> </a:t>
            </a:r>
            <a:r>
              <a:rPr sz="1600" dirty="0">
                <a:latin typeface="Arial MT"/>
                <a:cs typeface="Arial MT"/>
              </a:rPr>
              <a:t>- </a:t>
            </a:r>
            <a:r>
              <a:rPr sz="1600" spc="-5" dirty="0">
                <a:latin typeface="Arial MT"/>
                <a:cs typeface="Arial MT"/>
              </a:rPr>
              <a:t>number</a:t>
            </a:r>
            <a:r>
              <a:rPr sz="1600" dirty="0">
                <a:latin typeface="Arial MT"/>
                <a:cs typeface="Arial MT"/>
              </a:rPr>
              <a:t> </a:t>
            </a:r>
            <a:r>
              <a:rPr sz="1600" spc="-5" dirty="0">
                <a:latin typeface="Arial MT"/>
                <a:cs typeface="Arial MT"/>
              </a:rPr>
              <a:t>of</a:t>
            </a:r>
            <a:r>
              <a:rPr sz="1600" spc="5" dirty="0">
                <a:latin typeface="Arial MT"/>
                <a:cs typeface="Arial MT"/>
              </a:rPr>
              <a:t> </a:t>
            </a:r>
            <a:r>
              <a:rPr sz="1600" spc="-5" dirty="0">
                <a:latin typeface="Arial MT"/>
                <a:cs typeface="Arial MT"/>
              </a:rPr>
              <a:t>Ambulatory patients</a:t>
            </a:r>
            <a:endParaRPr sz="1600">
              <a:latin typeface="Arial MT"/>
              <a:cs typeface="Arial MT"/>
            </a:endParaRPr>
          </a:p>
        </p:txBody>
      </p:sp>
      <p:sp>
        <p:nvSpPr>
          <p:cNvPr id="19" name="object 19"/>
          <p:cNvSpPr/>
          <p:nvPr/>
        </p:nvSpPr>
        <p:spPr>
          <a:xfrm>
            <a:off x="7150607" y="5033771"/>
            <a:ext cx="365760" cy="365760"/>
          </a:xfrm>
          <a:custGeom>
            <a:avLst/>
            <a:gdLst/>
            <a:ahLst/>
            <a:cxnLst/>
            <a:rect l="l" t="t" r="r" b="b"/>
            <a:pathLst>
              <a:path w="365759" h="365760">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CD9146"/>
          </a:solidFill>
        </p:spPr>
        <p:txBody>
          <a:bodyPr wrap="square" lIns="0" tIns="0" rIns="0" bIns="0" rtlCol="0"/>
          <a:lstStyle/>
          <a:p>
            <a:endParaRPr/>
          </a:p>
        </p:txBody>
      </p:sp>
      <p:sp>
        <p:nvSpPr>
          <p:cNvPr id="20" name="object 20"/>
          <p:cNvSpPr txBox="1"/>
          <p:nvPr/>
        </p:nvSpPr>
        <p:spPr>
          <a:xfrm>
            <a:off x="7236574" y="5004064"/>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5</a:t>
            </a:r>
            <a:endParaRPr sz="2400">
              <a:latin typeface="Arial"/>
              <a:cs typeface="Arial"/>
            </a:endParaRPr>
          </a:p>
        </p:txBody>
      </p:sp>
      <p:sp>
        <p:nvSpPr>
          <p:cNvPr id="21" name="object 21"/>
          <p:cNvSpPr txBox="1">
            <a:spLocks noGrp="1"/>
          </p:cNvSpPr>
          <p:nvPr>
            <p:ph type="title"/>
          </p:nvPr>
        </p:nvSpPr>
        <p:spPr>
          <a:xfrm>
            <a:off x="2583497" y="497792"/>
            <a:ext cx="7062470" cy="1163955"/>
          </a:xfrm>
          <a:prstGeom prst="rect">
            <a:avLst/>
          </a:prstGeom>
        </p:spPr>
        <p:txBody>
          <a:bodyPr vert="horz" wrap="square" lIns="0" tIns="222885" rIns="0" bIns="0" rtlCol="0">
            <a:spAutoFit/>
          </a:bodyPr>
          <a:lstStyle/>
          <a:p>
            <a:pPr algn="ctr">
              <a:lnSpc>
                <a:spcPct val="100000"/>
              </a:lnSpc>
              <a:spcBef>
                <a:spcPts val="1755"/>
              </a:spcBef>
            </a:pPr>
            <a:r>
              <a:rPr sz="3600" spc="-5" dirty="0">
                <a:solidFill>
                  <a:srgbClr val="000000"/>
                </a:solidFill>
              </a:rPr>
              <a:t>MEDEVAC</a:t>
            </a:r>
            <a:r>
              <a:rPr sz="3600" spc="-20" dirty="0">
                <a:solidFill>
                  <a:srgbClr val="000000"/>
                </a:solidFill>
              </a:rPr>
              <a:t> </a:t>
            </a:r>
            <a:r>
              <a:rPr sz="3600" spc="-5" dirty="0">
                <a:solidFill>
                  <a:srgbClr val="000000"/>
                </a:solidFill>
              </a:rPr>
              <a:t>REQUEST:</a:t>
            </a:r>
            <a:r>
              <a:rPr sz="3600" spc="-35" dirty="0">
                <a:solidFill>
                  <a:srgbClr val="000000"/>
                </a:solidFill>
              </a:rPr>
              <a:t> </a:t>
            </a:r>
            <a:r>
              <a:rPr sz="3600" dirty="0">
                <a:solidFill>
                  <a:srgbClr val="CD9146"/>
                </a:solidFill>
              </a:rPr>
              <a:t>LINES</a:t>
            </a:r>
            <a:r>
              <a:rPr sz="3600" spc="-25" dirty="0">
                <a:solidFill>
                  <a:srgbClr val="CD9146"/>
                </a:solidFill>
              </a:rPr>
              <a:t> </a:t>
            </a:r>
            <a:r>
              <a:rPr sz="3600" spc="-5" dirty="0">
                <a:solidFill>
                  <a:srgbClr val="CD9146"/>
                </a:solidFill>
              </a:rPr>
              <a:t>1-5</a:t>
            </a:r>
            <a:endParaRPr sz="3600"/>
          </a:p>
          <a:p>
            <a:pPr algn="ctr">
              <a:lnSpc>
                <a:spcPct val="100000"/>
              </a:lnSpc>
              <a:spcBef>
                <a:spcPts val="825"/>
              </a:spcBef>
              <a:tabLst>
                <a:tab pos="838200" algn="l"/>
              </a:tabLst>
            </a:pPr>
            <a:r>
              <a:rPr sz="1800" i="1" spc="-5" dirty="0">
                <a:solidFill>
                  <a:srgbClr val="000000"/>
                </a:solidFill>
                <a:latin typeface="Arial"/>
                <a:cs typeface="Arial"/>
              </a:rPr>
              <a:t>NOTE:	</a:t>
            </a:r>
            <a:r>
              <a:rPr sz="1800" b="0" i="1" dirty="0">
                <a:solidFill>
                  <a:srgbClr val="CD9146"/>
                </a:solidFill>
                <a:latin typeface="Arial"/>
                <a:cs typeface="Arial"/>
              </a:rPr>
              <a:t>Lines</a:t>
            </a:r>
            <a:r>
              <a:rPr sz="1800" b="0" i="1" spc="-15" dirty="0">
                <a:solidFill>
                  <a:srgbClr val="CD9146"/>
                </a:solidFill>
                <a:latin typeface="Arial"/>
                <a:cs typeface="Arial"/>
              </a:rPr>
              <a:t> </a:t>
            </a:r>
            <a:r>
              <a:rPr sz="1800" b="0" i="1" dirty="0">
                <a:solidFill>
                  <a:srgbClr val="CD9146"/>
                </a:solidFill>
                <a:latin typeface="Arial"/>
                <a:cs typeface="Arial"/>
              </a:rPr>
              <a:t>1-5</a:t>
            </a:r>
            <a:r>
              <a:rPr sz="1800" b="0" i="1" spc="-10" dirty="0">
                <a:solidFill>
                  <a:srgbClr val="CD9146"/>
                </a:solidFill>
                <a:latin typeface="Arial"/>
                <a:cs typeface="Arial"/>
              </a:rPr>
              <a:t> </a:t>
            </a:r>
            <a:r>
              <a:rPr sz="1800" b="0" i="1" dirty="0">
                <a:solidFill>
                  <a:srgbClr val="CD9146"/>
                </a:solidFill>
                <a:latin typeface="Arial"/>
                <a:cs typeface="Arial"/>
              </a:rPr>
              <a:t>are</a:t>
            </a:r>
            <a:r>
              <a:rPr sz="1800" b="0" i="1" spc="-15" dirty="0">
                <a:solidFill>
                  <a:srgbClr val="CD9146"/>
                </a:solidFill>
                <a:latin typeface="Arial"/>
                <a:cs typeface="Arial"/>
              </a:rPr>
              <a:t> </a:t>
            </a:r>
            <a:r>
              <a:rPr sz="1800" b="0" i="1" spc="-5" dirty="0">
                <a:solidFill>
                  <a:srgbClr val="CD9146"/>
                </a:solidFill>
                <a:latin typeface="Arial"/>
                <a:cs typeface="Arial"/>
              </a:rPr>
              <a:t>the</a:t>
            </a:r>
            <a:r>
              <a:rPr sz="1800" b="0" i="1" spc="-10" dirty="0">
                <a:solidFill>
                  <a:srgbClr val="CD9146"/>
                </a:solidFill>
                <a:latin typeface="Arial"/>
                <a:cs typeface="Arial"/>
              </a:rPr>
              <a:t> </a:t>
            </a:r>
            <a:r>
              <a:rPr sz="1800" b="0" i="1" dirty="0">
                <a:solidFill>
                  <a:srgbClr val="CD9146"/>
                </a:solidFill>
                <a:latin typeface="Arial"/>
                <a:cs typeface="Arial"/>
              </a:rPr>
              <a:t>lines</a:t>
            </a:r>
            <a:r>
              <a:rPr sz="1800" b="0" i="1" spc="-15" dirty="0">
                <a:solidFill>
                  <a:srgbClr val="CD9146"/>
                </a:solidFill>
                <a:latin typeface="Arial"/>
                <a:cs typeface="Arial"/>
              </a:rPr>
              <a:t> </a:t>
            </a:r>
            <a:r>
              <a:rPr sz="1800" i="1" dirty="0">
                <a:solidFill>
                  <a:srgbClr val="CD9146"/>
                </a:solidFill>
                <a:latin typeface="Arial"/>
                <a:cs typeface="Arial"/>
              </a:rPr>
              <a:t>NEEDED</a:t>
            </a:r>
            <a:r>
              <a:rPr sz="1800" i="1" spc="-10" dirty="0">
                <a:solidFill>
                  <a:srgbClr val="CD9146"/>
                </a:solidFill>
                <a:latin typeface="Arial"/>
                <a:cs typeface="Arial"/>
              </a:rPr>
              <a:t> </a:t>
            </a:r>
            <a:r>
              <a:rPr sz="1800" b="0" i="1" spc="-5" dirty="0">
                <a:solidFill>
                  <a:srgbClr val="CD9146"/>
                </a:solidFill>
                <a:latin typeface="Arial"/>
                <a:cs typeface="Arial"/>
              </a:rPr>
              <a:t>to</a:t>
            </a:r>
            <a:r>
              <a:rPr sz="1800" b="0" i="1" spc="-10" dirty="0">
                <a:solidFill>
                  <a:srgbClr val="CD9146"/>
                </a:solidFill>
                <a:latin typeface="Arial"/>
                <a:cs typeface="Arial"/>
              </a:rPr>
              <a:t> </a:t>
            </a:r>
            <a:r>
              <a:rPr sz="1800" b="0" i="1" spc="-5" dirty="0">
                <a:solidFill>
                  <a:srgbClr val="CD9146"/>
                </a:solidFill>
                <a:latin typeface="Arial"/>
                <a:cs typeface="Arial"/>
              </a:rPr>
              <a:t>launch</a:t>
            </a:r>
            <a:r>
              <a:rPr sz="1800" b="0" i="1" spc="-15" dirty="0">
                <a:solidFill>
                  <a:srgbClr val="CD9146"/>
                </a:solidFill>
                <a:latin typeface="Arial"/>
                <a:cs typeface="Arial"/>
              </a:rPr>
              <a:t> </a:t>
            </a:r>
            <a:r>
              <a:rPr sz="1800" b="0" i="1" dirty="0">
                <a:solidFill>
                  <a:srgbClr val="CD9146"/>
                </a:solidFill>
                <a:latin typeface="Arial"/>
                <a:cs typeface="Arial"/>
              </a:rPr>
              <a:t>an</a:t>
            </a:r>
            <a:r>
              <a:rPr sz="1800" b="0" i="1" spc="-15" dirty="0">
                <a:solidFill>
                  <a:srgbClr val="CD9146"/>
                </a:solidFill>
                <a:latin typeface="Arial"/>
                <a:cs typeface="Arial"/>
              </a:rPr>
              <a:t> </a:t>
            </a:r>
            <a:r>
              <a:rPr sz="1800" b="0" i="1" spc="-5" dirty="0">
                <a:solidFill>
                  <a:srgbClr val="CD9146"/>
                </a:solidFill>
                <a:latin typeface="Arial"/>
                <a:cs typeface="Arial"/>
              </a:rPr>
              <a:t>asset</a:t>
            </a:r>
            <a:endParaRPr sz="1800">
              <a:latin typeface="Arial"/>
              <a:cs typeface="Arial"/>
            </a:endParaRPr>
          </a:p>
        </p:txBody>
      </p:sp>
      <p:grpSp>
        <p:nvGrpSpPr>
          <p:cNvPr id="22" name="object 22"/>
          <p:cNvGrpSpPr/>
          <p:nvPr/>
        </p:nvGrpSpPr>
        <p:grpSpPr>
          <a:xfrm>
            <a:off x="3907409" y="1724405"/>
            <a:ext cx="7875905" cy="3503295"/>
            <a:chOff x="3907409" y="1724405"/>
            <a:chExt cx="7875905" cy="3503295"/>
          </a:xfrm>
        </p:grpSpPr>
        <p:sp>
          <p:nvSpPr>
            <p:cNvPr id="23" name="object 23"/>
            <p:cNvSpPr/>
            <p:nvPr/>
          </p:nvSpPr>
          <p:spPr>
            <a:xfrm>
              <a:off x="5194935" y="2605656"/>
              <a:ext cx="2334895" cy="525780"/>
            </a:xfrm>
            <a:custGeom>
              <a:avLst/>
              <a:gdLst/>
              <a:ahLst/>
              <a:cxnLst/>
              <a:rect l="l" t="t" r="r" b="b"/>
              <a:pathLst>
                <a:path w="2334895" h="525780">
                  <a:moveTo>
                    <a:pt x="0" y="525602"/>
                  </a:moveTo>
                  <a:lnTo>
                    <a:pt x="1450441" y="525602"/>
                  </a:lnTo>
                  <a:lnTo>
                    <a:pt x="1450441" y="0"/>
                  </a:lnTo>
                  <a:lnTo>
                    <a:pt x="2334895" y="0"/>
                  </a:lnTo>
                </a:path>
              </a:pathLst>
            </a:custGeom>
            <a:ln w="25400">
              <a:solidFill>
                <a:srgbClr val="CD9146"/>
              </a:solidFill>
            </a:ln>
          </p:spPr>
          <p:txBody>
            <a:bodyPr wrap="square" lIns="0" tIns="0" rIns="0" bIns="0" rtlCol="0"/>
            <a:lstStyle/>
            <a:p>
              <a:endParaRPr/>
            </a:p>
          </p:txBody>
        </p:sp>
        <p:sp>
          <p:nvSpPr>
            <p:cNvPr id="24" name="object 24"/>
            <p:cNvSpPr/>
            <p:nvPr/>
          </p:nvSpPr>
          <p:spPr>
            <a:xfrm>
              <a:off x="3920109" y="2797680"/>
              <a:ext cx="3627754" cy="2417445"/>
            </a:xfrm>
            <a:custGeom>
              <a:avLst/>
              <a:gdLst/>
              <a:ahLst/>
              <a:cxnLst/>
              <a:rect l="l" t="t" r="r" b="b"/>
              <a:pathLst>
                <a:path w="3627754" h="2417445">
                  <a:moveTo>
                    <a:pt x="0" y="2417102"/>
                  </a:moveTo>
                  <a:lnTo>
                    <a:pt x="3011233" y="2417102"/>
                  </a:lnTo>
                  <a:lnTo>
                    <a:pt x="3011233" y="0"/>
                  </a:lnTo>
                  <a:lnTo>
                    <a:pt x="3627602" y="0"/>
                  </a:lnTo>
                </a:path>
              </a:pathLst>
            </a:custGeom>
            <a:ln w="25400">
              <a:solidFill>
                <a:srgbClr val="CD9146"/>
              </a:solidFill>
            </a:ln>
          </p:spPr>
          <p:txBody>
            <a:bodyPr wrap="square" lIns="0" tIns="0" rIns="0" bIns="0" rtlCol="0"/>
            <a:lstStyle/>
            <a:p>
              <a:endParaRPr/>
            </a:p>
          </p:txBody>
        </p:sp>
        <p:sp>
          <p:nvSpPr>
            <p:cNvPr id="25" name="object 25"/>
            <p:cNvSpPr/>
            <p:nvPr/>
          </p:nvSpPr>
          <p:spPr>
            <a:xfrm>
              <a:off x="5972937" y="2400683"/>
              <a:ext cx="1557020" cy="227329"/>
            </a:xfrm>
            <a:custGeom>
              <a:avLst/>
              <a:gdLst/>
              <a:ahLst/>
              <a:cxnLst/>
              <a:rect l="l" t="t" r="r" b="b"/>
              <a:pathLst>
                <a:path w="1557020" h="227330">
                  <a:moveTo>
                    <a:pt x="0" y="226796"/>
                  </a:moveTo>
                  <a:lnTo>
                    <a:pt x="478218" y="226796"/>
                  </a:lnTo>
                  <a:lnTo>
                    <a:pt x="478218" y="0"/>
                  </a:lnTo>
                  <a:lnTo>
                    <a:pt x="1556702" y="0"/>
                  </a:lnTo>
                </a:path>
              </a:pathLst>
            </a:custGeom>
            <a:ln w="25399">
              <a:solidFill>
                <a:srgbClr val="CD9146"/>
              </a:solidFill>
            </a:ln>
          </p:spPr>
          <p:txBody>
            <a:bodyPr wrap="square" lIns="0" tIns="0" rIns="0" bIns="0" rtlCol="0"/>
            <a:lstStyle/>
            <a:p>
              <a:endParaRPr/>
            </a:p>
          </p:txBody>
        </p:sp>
        <p:sp>
          <p:nvSpPr>
            <p:cNvPr id="26" name="object 26"/>
            <p:cNvSpPr/>
            <p:nvPr/>
          </p:nvSpPr>
          <p:spPr>
            <a:xfrm>
              <a:off x="7311009" y="2970659"/>
              <a:ext cx="250825" cy="2027555"/>
            </a:xfrm>
            <a:custGeom>
              <a:avLst/>
              <a:gdLst/>
              <a:ahLst/>
              <a:cxnLst/>
              <a:rect l="l" t="t" r="r" b="b"/>
              <a:pathLst>
                <a:path w="250825" h="2027554">
                  <a:moveTo>
                    <a:pt x="0" y="2027097"/>
                  </a:moveTo>
                  <a:lnTo>
                    <a:pt x="0" y="6502"/>
                  </a:lnTo>
                  <a:lnTo>
                    <a:pt x="250799" y="6502"/>
                  </a:lnTo>
                  <a:lnTo>
                    <a:pt x="250799" y="0"/>
                  </a:lnTo>
                </a:path>
              </a:pathLst>
            </a:custGeom>
            <a:ln w="25400">
              <a:solidFill>
                <a:srgbClr val="CD9146"/>
              </a:solidFill>
            </a:ln>
          </p:spPr>
          <p:txBody>
            <a:bodyPr wrap="square" lIns="0" tIns="0" rIns="0" bIns="0" rtlCol="0"/>
            <a:lstStyle/>
            <a:p>
              <a:endParaRPr/>
            </a:p>
          </p:txBody>
        </p:sp>
        <p:sp>
          <p:nvSpPr>
            <p:cNvPr id="27" name="object 27"/>
            <p:cNvSpPr/>
            <p:nvPr/>
          </p:nvSpPr>
          <p:spPr>
            <a:xfrm>
              <a:off x="6384417" y="2075306"/>
              <a:ext cx="1146175" cy="124460"/>
            </a:xfrm>
            <a:custGeom>
              <a:avLst/>
              <a:gdLst/>
              <a:ahLst/>
              <a:cxnLst/>
              <a:rect l="l" t="t" r="r" b="b"/>
              <a:pathLst>
                <a:path w="1146175" h="124460">
                  <a:moveTo>
                    <a:pt x="0" y="0"/>
                  </a:moveTo>
                  <a:lnTo>
                    <a:pt x="572871" y="0"/>
                  </a:lnTo>
                  <a:lnTo>
                    <a:pt x="572871" y="123901"/>
                  </a:lnTo>
                  <a:lnTo>
                    <a:pt x="1145705" y="123901"/>
                  </a:lnTo>
                </a:path>
              </a:pathLst>
            </a:custGeom>
            <a:ln w="25400">
              <a:solidFill>
                <a:srgbClr val="CD9146"/>
              </a:solidFill>
            </a:ln>
          </p:spPr>
          <p:txBody>
            <a:bodyPr wrap="square" lIns="0" tIns="0" rIns="0" bIns="0" rtlCol="0"/>
            <a:lstStyle/>
            <a:p>
              <a:endParaRPr/>
            </a:p>
          </p:txBody>
        </p:sp>
        <p:pic>
          <p:nvPicPr>
            <p:cNvPr id="28" name="object 28"/>
            <p:cNvPicPr/>
            <p:nvPr/>
          </p:nvPicPr>
          <p:blipFill>
            <a:blip r:embed="rId4" cstate="print"/>
            <a:stretch>
              <a:fillRect/>
            </a:stretch>
          </p:blipFill>
          <p:spPr>
            <a:xfrm>
              <a:off x="7529322" y="1724405"/>
              <a:ext cx="4138421" cy="3159251"/>
            </a:xfrm>
            <a:prstGeom prst="rect">
              <a:avLst/>
            </a:prstGeom>
          </p:spPr>
        </p:pic>
        <p:sp>
          <p:nvSpPr>
            <p:cNvPr id="29" name="object 29"/>
            <p:cNvSpPr/>
            <p:nvPr/>
          </p:nvSpPr>
          <p:spPr>
            <a:xfrm>
              <a:off x="7516368" y="3102863"/>
              <a:ext cx="4266565" cy="1259840"/>
            </a:xfrm>
            <a:custGeom>
              <a:avLst/>
              <a:gdLst/>
              <a:ahLst/>
              <a:cxnLst/>
              <a:rect l="l" t="t" r="r" b="b"/>
              <a:pathLst>
                <a:path w="4266565" h="1259839">
                  <a:moveTo>
                    <a:pt x="4266437" y="0"/>
                  </a:moveTo>
                  <a:lnTo>
                    <a:pt x="0" y="0"/>
                  </a:lnTo>
                  <a:lnTo>
                    <a:pt x="0" y="1259586"/>
                  </a:lnTo>
                  <a:lnTo>
                    <a:pt x="4266437" y="1259586"/>
                  </a:lnTo>
                  <a:lnTo>
                    <a:pt x="4266437" y="0"/>
                  </a:lnTo>
                  <a:close/>
                </a:path>
              </a:pathLst>
            </a:custGeom>
            <a:solidFill>
              <a:srgbClr val="FFFFFF">
                <a:alpha val="69410"/>
              </a:srgbClr>
            </a:solidFill>
          </p:spPr>
          <p:txBody>
            <a:bodyPr wrap="square" lIns="0" tIns="0" rIns="0" bIns="0" rtlCol="0"/>
            <a:lstStyle/>
            <a:p>
              <a:endParaRPr/>
            </a:p>
          </p:txBody>
        </p:sp>
      </p:grpSp>
      <p:sp>
        <p:nvSpPr>
          <p:cNvPr id="30" name="object 30"/>
          <p:cNvSpPr txBox="1">
            <a:spLocks noGrp="1"/>
          </p:cNvSpPr>
          <p:nvPr>
            <p:ph type="body" idx="1"/>
          </p:nvPr>
        </p:nvSpPr>
        <p:spPr>
          <a:prstGeom prst="rect">
            <a:avLst/>
          </a:prstGeom>
        </p:spPr>
        <p:txBody>
          <a:bodyPr vert="horz" wrap="square" lIns="0" tIns="12065" rIns="0" bIns="0" rtlCol="0">
            <a:spAutoFit/>
          </a:bodyPr>
          <a:lstStyle/>
          <a:p>
            <a:pPr marL="229870" indent="-217170">
              <a:lnSpc>
                <a:spcPct val="100000"/>
              </a:lnSpc>
              <a:spcBef>
                <a:spcPts val="95"/>
              </a:spcBef>
              <a:buAutoNum type="alphaUcPeriod" startAt="2"/>
              <a:tabLst>
                <a:tab pos="229870" algn="l"/>
              </a:tabLst>
            </a:pPr>
            <a:r>
              <a:rPr b="0" spc="-5" dirty="0">
                <a:latin typeface="Arial MT"/>
                <a:cs typeface="Arial MT"/>
              </a:rPr>
              <a:t>Urgent</a:t>
            </a:r>
            <a:r>
              <a:rPr b="0" spc="-20" dirty="0">
                <a:latin typeface="Arial MT"/>
                <a:cs typeface="Arial MT"/>
              </a:rPr>
              <a:t> </a:t>
            </a:r>
            <a:r>
              <a:rPr b="0" spc="-5" dirty="0">
                <a:latin typeface="Arial MT"/>
                <a:cs typeface="Arial MT"/>
              </a:rPr>
              <a:t>Surgical</a:t>
            </a:r>
            <a:r>
              <a:rPr b="0" spc="-20" dirty="0">
                <a:latin typeface="Arial MT"/>
                <a:cs typeface="Arial MT"/>
              </a:rPr>
              <a:t> </a:t>
            </a:r>
            <a:r>
              <a:rPr b="0" spc="-5" dirty="0">
                <a:latin typeface="Arial MT"/>
                <a:cs typeface="Arial MT"/>
              </a:rPr>
              <a:t>–</a:t>
            </a:r>
            <a:r>
              <a:rPr b="0" dirty="0">
                <a:latin typeface="Arial MT"/>
                <a:cs typeface="Arial MT"/>
              </a:rPr>
              <a:t> </a:t>
            </a:r>
            <a:r>
              <a:rPr spc="-5" dirty="0"/>
              <a:t>&lt;</a:t>
            </a:r>
            <a:r>
              <a:rPr spc="-10" dirty="0"/>
              <a:t> </a:t>
            </a:r>
            <a:r>
              <a:rPr spc="-5" dirty="0"/>
              <a:t>2</a:t>
            </a:r>
            <a:r>
              <a:rPr dirty="0"/>
              <a:t> </a:t>
            </a:r>
            <a:r>
              <a:rPr spc="-5" dirty="0"/>
              <a:t>hours</a:t>
            </a:r>
            <a:r>
              <a:rPr spc="-10" dirty="0"/>
              <a:t> </a:t>
            </a:r>
            <a:r>
              <a:rPr spc="-5" dirty="0"/>
              <a:t>to</a:t>
            </a:r>
            <a:r>
              <a:rPr spc="-10" dirty="0"/>
              <a:t> </a:t>
            </a:r>
            <a:r>
              <a:rPr spc="-5" dirty="0"/>
              <a:t>nearest</a:t>
            </a:r>
            <a:r>
              <a:rPr spc="-25" dirty="0"/>
              <a:t> </a:t>
            </a:r>
            <a:r>
              <a:rPr spc="-5" dirty="0"/>
              <a:t>surgical</a:t>
            </a:r>
            <a:r>
              <a:rPr spc="-25" dirty="0"/>
              <a:t> </a:t>
            </a:r>
            <a:r>
              <a:rPr spc="-5" dirty="0"/>
              <a:t>unit</a:t>
            </a:r>
          </a:p>
          <a:p>
            <a:pPr marL="239395" indent="-227329">
              <a:lnSpc>
                <a:spcPct val="100000"/>
              </a:lnSpc>
              <a:buAutoNum type="alphaUcPeriod" startAt="2"/>
              <a:tabLst>
                <a:tab pos="240029" algn="l"/>
              </a:tabLst>
            </a:pPr>
            <a:r>
              <a:rPr b="0" spc="-5" dirty="0">
                <a:latin typeface="Arial MT"/>
                <a:cs typeface="Arial MT"/>
              </a:rPr>
              <a:t>Priority</a:t>
            </a:r>
            <a:r>
              <a:rPr b="0" spc="-10" dirty="0">
                <a:latin typeface="Arial MT"/>
                <a:cs typeface="Arial MT"/>
              </a:rPr>
              <a:t> </a:t>
            </a:r>
            <a:r>
              <a:rPr b="0" spc="-5" dirty="0">
                <a:latin typeface="Arial MT"/>
                <a:cs typeface="Arial MT"/>
              </a:rPr>
              <a:t>–</a:t>
            </a:r>
            <a:r>
              <a:rPr b="0" spc="-10" dirty="0">
                <a:latin typeface="Arial MT"/>
                <a:cs typeface="Arial MT"/>
              </a:rPr>
              <a:t> </a:t>
            </a:r>
            <a:r>
              <a:rPr spc="-5" dirty="0"/>
              <a:t>&lt; 4 hours</a:t>
            </a:r>
            <a:r>
              <a:rPr spc="-10" dirty="0"/>
              <a:t> </a:t>
            </a:r>
            <a:r>
              <a:rPr b="0" spc="-5" dirty="0">
                <a:latin typeface="Arial MT"/>
                <a:cs typeface="Arial MT"/>
              </a:rPr>
              <a:t>or </a:t>
            </a:r>
            <a:r>
              <a:rPr spc="-5" dirty="0"/>
              <a:t>could</a:t>
            </a:r>
            <a:r>
              <a:rPr spc="-15" dirty="0"/>
              <a:t> </a:t>
            </a:r>
            <a:r>
              <a:rPr spc="-5" dirty="0"/>
              <a:t>deteriorate</a:t>
            </a:r>
            <a:r>
              <a:rPr spc="-30" dirty="0"/>
              <a:t> </a:t>
            </a:r>
            <a:r>
              <a:rPr spc="-5" dirty="0"/>
              <a:t>to</a:t>
            </a:r>
            <a:r>
              <a:rPr spc="-10" dirty="0"/>
              <a:t> </a:t>
            </a:r>
            <a:r>
              <a:rPr spc="-5" dirty="0"/>
              <a:t>urgent</a:t>
            </a:r>
          </a:p>
          <a:p>
            <a:pPr marL="239395" indent="-227329">
              <a:lnSpc>
                <a:spcPct val="100000"/>
              </a:lnSpc>
              <a:buAutoNum type="alphaUcPeriod" startAt="2"/>
              <a:tabLst>
                <a:tab pos="240029" algn="l"/>
              </a:tabLst>
            </a:pPr>
            <a:r>
              <a:rPr b="0" spc="-5" dirty="0">
                <a:latin typeface="Arial MT"/>
                <a:cs typeface="Arial MT"/>
              </a:rPr>
              <a:t>Routine</a:t>
            </a:r>
            <a:r>
              <a:rPr b="0" spc="-30" dirty="0">
                <a:latin typeface="Arial MT"/>
                <a:cs typeface="Arial MT"/>
              </a:rPr>
              <a:t> </a:t>
            </a:r>
            <a:r>
              <a:rPr b="0" spc="-5" dirty="0">
                <a:latin typeface="Arial MT"/>
                <a:cs typeface="Arial MT"/>
              </a:rPr>
              <a:t>–</a:t>
            </a:r>
            <a:r>
              <a:rPr b="0" spc="-20" dirty="0">
                <a:latin typeface="Arial MT"/>
                <a:cs typeface="Arial MT"/>
              </a:rPr>
              <a:t> </a:t>
            </a:r>
            <a:r>
              <a:rPr spc="-5" dirty="0"/>
              <a:t>&lt;</a:t>
            </a:r>
            <a:r>
              <a:rPr spc="-20" dirty="0"/>
              <a:t> </a:t>
            </a:r>
            <a:r>
              <a:rPr spc="-5" dirty="0"/>
              <a:t>24</a:t>
            </a:r>
            <a:r>
              <a:rPr spc="-20" dirty="0"/>
              <a:t> </a:t>
            </a:r>
            <a:r>
              <a:rPr spc="-5" dirty="0"/>
              <a:t>hours</a:t>
            </a:r>
          </a:p>
          <a:p>
            <a:pPr marL="229870" indent="-217170">
              <a:lnSpc>
                <a:spcPct val="100000"/>
              </a:lnSpc>
              <a:spcBef>
                <a:spcPts val="5"/>
              </a:spcBef>
              <a:buAutoNum type="alphaUcPeriod" startAt="2"/>
              <a:tabLst>
                <a:tab pos="229870" algn="l"/>
              </a:tabLst>
            </a:pPr>
            <a:r>
              <a:rPr b="0" spc="-5" dirty="0">
                <a:latin typeface="Arial MT"/>
                <a:cs typeface="Arial MT"/>
              </a:rPr>
              <a:t>Convenience</a:t>
            </a:r>
            <a:r>
              <a:rPr b="0" spc="-30" dirty="0">
                <a:latin typeface="Arial MT"/>
                <a:cs typeface="Arial MT"/>
              </a:rPr>
              <a:t> </a:t>
            </a:r>
            <a:r>
              <a:rPr b="0" spc="-5" dirty="0">
                <a:latin typeface="Arial MT"/>
                <a:cs typeface="Arial MT"/>
              </a:rPr>
              <a:t>– Not a medical</a:t>
            </a:r>
            <a:r>
              <a:rPr b="0" spc="-20" dirty="0">
                <a:latin typeface="Arial MT"/>
                <a:cs typeface="Arial MT"/>
              </a:rPr>
              <a:t> </a:t>
            </a:r>
            <a:r>
              <a:rPr b="0" spc="-5" dirty="0">
                <a:latin typeface="Arial MT"/>
                <a:cs typeface="Arial MT"/>
              </a:rPr>
              <a:t>necessity</a:t>
            </a:r>
          </a:p>
          <a:p>
            <a:pPr marL="121285" marR="5080">
              <a:lnSpc>
                <a:spcPct val="100000"/>
              </a:lnSpc>
              <a:spcBef>
                <a:spcPts val="1255"/>
              </a:spcBef>
            </a:pPr>
            <a:r>
              <a:rPr i="1" spc="-10" dirty="0">
                <a:solidFill>
                  <a:srgbClr val="CD9146"/>
                </a:solidFill>
                <a:latin typeface="Arial"/>
                <a:cs typeface="Arial"/>
              </a:rPr>
              <a:t>NOTE:</a:t>
            </a:r>
            <a:r>
              <a:rPr i="1" spc="15" dirty="0">
                <a:solidFill>
                  <a:srgbClr val="CD9146"/>
                </a:solidFill>
                <a:latin typeface="Arial"/>
                <a:cs typeface="Arial"/>
              </a:rPr>
              <a:t> </a:t>
            </a:r>
            <a:r>
              <a:rPr b="0" i="1" spc="-5" dirty="0">
                <a:solidFill>
                  <a:srgbClr val="212D22"/>
                </a:solidFill>
                <a:latin typeface="Arial"/>
                <a:cs typeface="Arial"/>
              </a:rPr>
              <a:t>If two</a:t>
            </a:r>
            <a:r>
              <a:rPr b="0" i="1" dirty="0">
                <a:solidFill>
                  <a:srgbClr val="212D22"/>
                </a:solidFill>
                <a:latin typeface="Arial"/>
                <a:cs typeface="Arial"/>
              </a:rPr>
              <a:t> </a:t>
            </a:r>
            <a:r>
              <a:rPr b="0" i="1" spc="-5" dirty="0">
                <a:solidFill>
                  <a:srgbClr val="212D22"/>
                </a:solidFill>
                <a:latin typeface="Arial"/>
                <a:cs typeface="Arial"/>
              </a:rPr>
              <a:t>or more categories</a:t>
            </a:r>
            <a:r>
              <a:rPr b="0" i="1" spc="-10" dirty="0">
                <a:solidFill>
                  <a:srgbClr val="212D22"/>
                </a:solidFill>
                <a:latin typeface="Arial"/>
                <a:cs typeface="Arial"/>
              </a:rPr>
              <a:t> </a:t>
            </a:r>
            <a:r>
              <a:rPr b="0" i="1" spc="-5" dirty="0">
                <a:solidFill>
                  <a:srgbClr val="212D22"/>
                </a:solidFill>
                <a:latin typeface="Arial"/>
                <a:cs typeface="Arial"/>
              </a:rPr>
              <a:t>are</a:t>
            </a:r>
            <a:r>
              <a:rPr b="0" i="1" spc="-10" dirty="0">
                <a:solidFill>
                  <a:srgbClr val="212D22"/>
                </a:solidFill>
                <a:latin typeface="Arial"/>
                <a:cs typeface="Arial"/>
              </a:rPr>
              <a:t> </a:t>
            </a:r>
            <a:r>
              <a:rPr b="0" i="1" spc="-5" dirty="0">
                <a:solidFill>
                  <a:srgbClr val="212D22"/>
                </a:solidFill>
                <a:latin typeface="Arial"/>
                <a:cs typeface="Arial"/>
              </a:rPr>
              <a:t>reported</a:t>
            </a:r>
            <a:r>
              <a:rPr b="0" i="1" spc="-20" dirty="0">
                <a:solidFill>
                  <a:srgbClr val="212D22"/>
                </a:solidFill>
                <a:latin typeface="Arial"/>
                <a:cs typeface="Arial"/>
              </a:rPr>
              <a:t> </a:t>
            </a:r>
            <a:r>
              <a:rPr b="0" i="1" spc="-5" dirty="0">
                <a:solidFill>
                  <a:srgbClr val="212D22"/>
                </a:solidFill>
                <a:latin typeface="Arial"/>
                <a:cs typeface="Arial"/>
              </a:rPr>
              <a:t>in</a:t>
            </a:r>
            <a:r>
              <a:rPr b="0" i="1" dirty="0">
                <a:solidFill>
                  <a:srgbClr val="212D22"/>
                </a:solidFill>
                <a:latin typeface="Arial"/>
                <a:cs typeface="Arial"/>
              </a:rPr>
              <a:t> </a:t>
            </a:r>
            <a:r>
              <a:rPr b="0" i="1" spc="-5" dirty="0">
                <a:solidFill>
                  <a:srgbClr val="212D22"/>
                </a:solidFill>
                <a:latin typeface="Arial"/>
                <a:cs typeface="Arial"/>
              </a:rPr>
              <a:t>the</a:t>
            </a:r>
            <a:r>
              <a:rPr b="0" i="1" spc="-10" dirty="0">
                <a:solidFill>
                  <a:srgbClr val="212D22"/>
                </a:solidFill>
                <a:latin typeface="Arial"/>
                <a:cs typeface="Arial"/>
              </a:rPr>
              <a:t> </a:t>
            </a:r>
            <a:r>
              <a:rPr b="0" i="1" spc="-5" dirty="0">
                <a:solidFill>
                  <a:srgbClr val="212D22"/>
                </a:solidFill>
                <a:latin typeface="Arial"/>
                <a:cs typeface="Arial"/>
              </a:rPr>
              <a:t>same request, </a:t>
            </a:r>
            <a:r>
              <a:rPr b="0" i="1" spc="-375" dirty="0">
                <a:solidFill>
                  <a:srgbClr val="212D22"/>
                </a:solidFill>
                <a:latin typeface="Arial"/>
                <a:cs typeface="Arial"/>
              </a:rPr>
              <a:t> </a:t>
            </a:r>
            <a:r>
              <a:rPr b="0" i="1" spc="-5" dirty="0">
                <a:solidFill>
                  <a:srgbClr val="212D22"/>
                </a:solidFill>
                <a:latin typeface="Arial"/>
                <a:cs typeface="Arial"/>
              </a:rPr>
              <a:t>insert</a:t>
            </a:r>
            <a:r>
              <a:rPr b="0" i="1" spc="-25" dirty="0">
                <a:solidFill>
                  <a:srgbClr val="212D22"/>
                </a:solidFill>
                <a:latin typeface="Arial"/>
                <a:cs typeface="Arial"/>
              </a:rPr>
              <a:t> </a:t>
            </a:r>
            <a:r>
              <a:rPr b="0" i="1" spc="-5" dirty="0">
                <a:solidFill>
                  <a:srgbClr val="212D22"/>
                </a:solidFill>
                <a:latin typeface="Arial"/>
                <a:cs typeface="Arial"/>
              </a:rPr>
              <a:t>the</a:t>
            </a:r>
            <a:r>
              <a:rPr b="0" i="1" spc="-10" dirty="0">
                <a:solidFill>
                  <a:srgbClr val="212D22"/>
                </a:solidFill>
                <a:latin typeface="Arial"/>
                <a:cs typeface="Arial"/>
              </a:rPr>
              <a:t> </a:t>
            </a:r>
            <a:r>
              <a:rPr b="0" i="1" spc="-5" dirty="0">
                <a:solidFill>
                  <a:srgbClr val="212D22"/>
                </a:solidFill>
                <a:latin typeface="Arial"/>
                <a:cs typeface="Arial"/>
              </a:rPr>
              <a:t>word</a:t>
            </a:r>
            <a:r>
              <a:rPr b="0" i="1" spc="-10" dirty="0">
                <a:solidFill>
                  <a:srgbClr val="212D22"/>
                </a:solidFill>
                <a:latin typeface="Arial"/>
                <a:cs typeface="Arial"/>
              </a:rPr>
              <a:t> </a:t>
            </a:r>
            <a:r>
              <a:rPr b="0" i="1" spc="-5" dirty="0">
                <a:solidFill>
                  <a:srgbClr val="212D22"/>
                </a:solidFill>
                <a:latin typeface="Arial"/>
                <a:cs typeface="Arial"/>
              </a:rPr>
              <a:t>"break"</a:t>
            </a:r>
            <a:r>
              <a:rPr b="0" i="1" spc="-20" dirty="0">
                <a:solidFill>
                  <a:srgbClr val="212D22"/>
                </a:solidFill>
                <a:latin typeface="Arial"/>
                <a:cs typeface="Arial"/>
              </a:rPr>
              <a:t> </a:t>
            </a:r>
            <a:r>
              <a:rPr b="0" i="1" spc="-5" dirty="0">
                <a:solidFill>
                  <a:srgbClr val="212D22"/>
                </a:solidFill>
                <a:latin typeface="Arial"/>
                <a:cs typeface="Arial"/>
              </a:rPr>
              <a:t>between</a:t>
            </a:r>
            <a:r>
              <a:rPr b="0" i="1" spc="-25" dirty="0">
                <a:solidFill>
                  <a:srgbClr val="212D22"/>
                </a:solidFill>
                <a:latin typeface="Arial"/>
                <a:cs typeface="Arial"/>
              </a:rPr>
              <a:t> </a:t>
            </a:r>
            <a:r>
              <a:rPr b="0" i="1" spc="-5" dirty="0">
                <a:solidFill>
                  <a:srgbClr val="212D22"/>
                </a:solidFill>
                <a:latin typeface="Arial"/>
                <a:cs typeface="Arial"/>
              </a:rPr>
              <a:t>each</a:t>
            </a:r>
            <a:r>
              <a:rPr b="0" i="1" spc="-15" dirty="0">
                <a:solidFill>
                  <a:srgbClr val="212D22"/>
                </a:solidFill>
                <a:latin typeface="Arial"/>
                <a:cs typeface="Arial"/>
              </a:rPr>
              <a:t> </a:t>
            </a:r>
            <a:r>
              <a:rPr b="0" i="1" spc="-5" dirty="0">
                <a:solidFill>
                  <a:srgbClr val="212D22"/>
                </a:solidFill>
                <a:latin typeface="Arial"/>
                <a:cs typeface="Arial"/>
              </a:rPr>
              <a:t>category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27346" y="289778"/>
            <a:ext cx="333692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5" dirty="0">
                <a:solidFill>
                  <a:srgbClr val="756F6F"/>
                </a:solidFill>
                <a:latin typeface="Arial"/>
                <a:cs typeface="Arial"/>
              </a:rPr>
              <a:t> </a:t>
            </a:r>
            <a:r>
              <a:rPr sz="2000" b="1" spc="-5" dirty="0">
                <a:solidFill>
                  <a:srgbClr val="756F6F"/>
                </a:solidFill>
                <a:latin typeface="Arial"/>
                <a:cs typeface="Arial"/>
              </a:rPr>
              <a:t>21:</a:t>
            </a:r>
            <a:r>
              <a:rPr sz="2000" b="1" spc="-50" dirty="0">
                <a:solidFill>
                  <a:srgbClr val="756F6F"/>
                </a:solidFill>
                <a:latin typeface="Arial"/>
                <a:cs typeface="Arial"/>
              </a:rPr>
              <a:t> </a:t>
            </a:r>
            <a:r>
              <a:rPr sz="2000" b="1" spc="-5" dirty="0">
                <a:solidFill>
                  <a:srgbClr val="756F6F"/>
                </a:solidFill>
                <a:latin typeface="Arial"/>
                <a:cs typeface="Arial"/>
              </a:rPr>
              <a:t>Communication</a:t>
            </a:r>
            <a:endParaRPr sz="2000">
              <a:latin typeface="Arial"/>
              <a:cs typeface="Arial"/>
            </a:endParaRPr>
          </a:p>
        </p:txBody>
      </p:sp>
      <p:sp>
        <p:nvSpPr>
          <p:cNvPr id="3" name="object 3"/>
          <p:cNvSpPr txBox="1"/>
          <p:nvPr/>
        </p:nvSpPr>
        <p:spPr>
          <a:xfrm>
            <a:off x="6681500" y="5022722"/>
            <a:ext cx="4982210" cy="173228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CBRN</a:t>
            </a:r>
            <a:r>
              <a:rPr sz="1800" b="1" spc="-20" dirty="0">
                <a:latin typeface="Arial"/>
                <a:cs typeface="Arial"/>
              </a:rPr>
              <a:t> </a:t>
            </a:r>
            <a:r>
              <a:rPr sz="1800" b="1" spc="-5" dirty="0">
                <a:latin typeface="Arial"/>
                <a:cs typeface="Arial"/>
              </a:rPr>
              <a:t>Contamination/Terrain Considerations</a:t>
            </a:r>
            <a:r>
              <a:rPr sz="1600" b="1" spc="-5" dirty="0">
                <a:latin typeface="Arial"/>
                <a:cs typeface="Arial"/>
              </a:rPr>
              <a:t>:</a:t>
            </a:r>
            <a:endParaRPr sz="1600">
              <a:latin typeface="Arial"/>
              <a:cs typeface="Arial"/>
            </a:endParaRPr>
          </a:p>
          <a:p>
            <a:pPr marL="12700" marR="2340610">
              <a:lnSpc>
                <a:spcPct val="100000"/>
              </a:lnSpc>
            </a:pPr>
            <a:r>
              <a:rPr sz="1600" spc="-5" dirty="0">
                <a:latin typeface="Arial MT"/>
                <a:cs typeface="Arial MT"/>
              </a:rPr>
              <a:t>(Encrypt using brevity codes) </a:t>
            </a:r>
            <a:r>
              <a:rPr sz="1600" spc="-430" dirty="0">
                <a:latin typeface="Arial MT"/>
                <a:cs typeface="Arial MT"/>
              </a:rPr>
              <a:t> </a:t>
            </a:r>
            <a:r>
              <a:rPr sz="1600" dirty="0">
                <a:latin typeface="Arial MT"/>
                <a:cs typeface="Arial MT"/>
              </a:rPr>
              <a:t>C</a:t>
            </a:r>
            <a:r>
              <a:rPr sz="1600" spc="-5" dirty="0">
                <a:latin typeface="Arial MT"/>
                <a:cs typeface="Arial MT"/>
              </a:rPr>
              <a:t> </a:t>
            </a:r>
            <a:r>
              <a:rPr sz="1600" dirty="0">
                <a:latin typeface="Arial MT"/>
                <a:cs typeface="Arial MT"/>
              </a:rPr>
              <a:t>= </a:t>
            </a:r>
            <a:r>
              <a:rPr sz="1600" spc="-5" dirty="0">
                <a:latin typeface="Arial MT"/>
                <a:cs typeface="Arial MT"/>
              </a:rPr>
              <a:t>Chemical</a:t>
            </a:r>
            <a:endParaRPr sz="1600">
              <a:latin typeface="Arial MT"/>
              <a:cs typeface="Arial MT"/>
            </a:endParaRPr>
          </a:p>
          <a:p>
            <a:pPr marL="12700">
              <a:lnSpc>
                <a:spcPct val="100000"/>
              </a:lnSpc>
            </a:pPr>
            <a:r>
              <a:rPr sz="1600" dirty="0">
                <a:latin typeface="Arial MT"/>
                <a:cs typeface="Arial MT"/>
              </a:rPr>
              <a:t>B</a:t>
            </a:r>
            <a:r>
              <a:rPr sz="1600" spc="-50" dirty="0">
                <a:latin typeface="Arial MT"/>
                <a:cs typeface="Arial MT"/>
              </a:rPr>
              <a:t> </a:t>
            </a:r>
            <a:r>
              <a:rPr sz="1600" dirty="0">
                <a:latin typeface="Arial MT"/>
                <a:cs typeface="Arial MT"/>
              </a:rPr>
              <a:t>=</a:t>
            </a:r>
            <a:r>
              <a:rPr sz="1600" spc="-35" dirty="0">
                <a:latin typeface="Arial MT"/>
                <a:cs typeface="Arial MT"/>
              </a:rPr>
              <a:t> </a:t>
            </a:r>
            <a:r>
              <a:rPr sz="1600" spc="-5" dirty="0">
                <a:latin typeface="Arial MT"/>
                <a:cs typeface="Arial MT"/>
              </a:rPr>
              <a:t>Biological</a:t>
            </a:r>
            <a:endParaRPr sz="1600">
              <a:latin typeface="Arial MT"/>
              <a:cs typeface="Arial MT"/>
            </a:endParaRPr>
          </a:p>
          <a:p>
            <a:pPr marL="12700" marR="3477895">
              <a:lnSpc>
                <a:spcPct val="100000"/>
              </a:lnSpc>
            </a:pPr>
            <a:r>
              <a:rPr sz="1600" dirty="0">
                <a:latin typeface="Arial MT"/>
                <a:cs typeface="Arial MT"/>
              </a:rPr>
              <a:t>R</a:t>
            </a:r>
            <a:r>
              <a:rPr sz="1600" spc="-40" dirty="0">
                <a:latin typeface="Arial MT"/>
                <a:cs typeface="Arial MT"/>
              </a:rPr>
              <a:t> </a:t>
            </a:r>
            <a:r>
              <a:rPr sz="1600" dirty="0">
                <a:latin typeface="Arial MT"/>
                <a:cs typeface="Arial MT"/>
              </a:rPr>
              <a:t>=</a:t>
            </a:r>
            <a:r>
              <a:rPr sz="1600" spc="-35" dirty="0">
                <a:latin typeface="Arial MT"/>
                <a:cs typeface="Arial MT"/>
              </a:rPr>
              <a:t> </a:t>
            </a:r>
            <a:r>
              <a:rPr sz="1600" spc="-5" dirty="0">
                <a:latin typeface="Arial MT"/>
                <a:cs typeface="Arial MT"/>
              </a:rPr>
              <a:t>Radiological </a:t>
            </a:r>
            <a:r>
              <a:rPr sz="1600" spc="-430" dirty="0">
                <a:latin typeface="Arial MT"/>
                <a:cs typeface="Arial MT"/>
              </a:rPr>
              <a:t> </a:t>
            </a:r>
            <a:r>
              <a:rPr sz="1600" dirty="0">
                <a:latin typeface="Arial MT"/>
                <a:cs typeface="Arial MT"/>
              </a:rPr>
              <a:t>N</a:t>
            </a:r>
            <a:r>
              <a:rPr sz="1600" spc="-10" dirty="0">
                <a:latin typeface="Arial MT"/>
                <a:cs typeface="Arial MT"/>
              </a:rPr>
              <a:t> </a:t>
            </a:r>
            <a:r>
              <a:rPr sz="1600" dirty="0">
                <a:latin typeface="Arial MT"/>
                <a:cs typeface="Arial MT"/>
              </a:rPr>
              <a:t>=</a:t>
            </a:r>
            <a:r>
              <a:rPr sz="1600" spc="-5" dirty="0">
                <a:latin typeface="Arial MT"/>
                <a:cs typeface="Arial MT"/>
              </a:rPr>
              <a:t> Nuclear</a:t>
            </a:r>
            <a:endParaRPr sz="1600">
              <a:latin typeface="Arial MT"/>
              <a:cs typeface="Arial MT"/>
            </a:endParaRPr>
          </a:p>
          <a:p>
            <a:pPr marL="2739390">
              <a:lnSpc>
                <a:spcPct val="100000"/>
              </a:lnSpc>
              <a:spcBef>
                <a:spcPts val="415"/>
              </a:spcBef>
            </a:pPr>
            <a:r>
              <a:rPr sz="1050" spc="-5" dirty="0">
                <a:solidFill>
                  <a:srgbClr val="CD9146"/>
                </a:solidFill>
                <a:latin typeface="Arial MT"/>
                <a:cs typeface="Arial MT"/>
              </a:rPr>
              <a:t>#TCCC-CPP-PPT-21</a:t>
            </a:r>
            <a:r>
              <a:rPr sz="1050" spc="290"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57753"/>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9</a:t>
            </a:r>
            <a:endParaRPr sz="1200">
              <a:latin typeface="Arial MT"/>
              <a:cs typeface="Arial MT"/>
            </a:endParaRPr>
          </a:p>
        </p:txBody>
      </p:sp>
      <p:sp>
        <p:nvSpPr>
          <p:cNvPr id="6" name="object 6"/>
          <p:cNvSpPr txBox="1">
            <a:spLocks noGrp="1"/>
          </p:cNvSpPr>
          <p:nvPr>
            <p:ph type="title"/>
          </p:nvPr>
        </p:nvSpPr>
        <p:spPr>
          <a:xfrm>
            <a:off x="2583497" y="708043"/>
            <a:ext cx="706247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MEDEVAC</a:t>
            </a:r>
            <a:r>
              <a:rPr sz="3600" spc="-25" dirty="0">
                <a:solidFill>
                  <a:srgbClr val="000000"/>
                </a:solidFill>
              </a:rPr>
              <a:t> </a:t>
            </a:r>
            <a:r>
              <a:rPr sz="3600" spc="-5" dirty="0">
                <a:solidFill>
                  <a:srgbClr val="000000"/>
                </a:solidFill>
              </a:rPr>
              <a:t>REQUEST:</a:t>
            </a:r>
            <a:r>
              <a:rPr sz="3600" spc="-35" dirty="0">
                <a:solidFill>
                  <a:srgbClr val="000000"/>
                </a:solidFill>
              </a:rPr>
              <a:t> </a:t>
            </a:r>
            <a:r>
              <a:rPr sz="3600" dirty="0">
                <a:solidFill>
                  <a:srgbClr val="CD9146"/>
                </a:solidFill>
              </a:rPr>
              <a:t>LINES</a:t>
            </a:r>
            <a:r>
              <a:rPr sz="3600" spc="-25" dirty="0">
                <a:solidFill>
                  <a:srgbClr val="CD9146"/>
                </a:solidFill>
              </a:rPr>
              <a:t> </a:t>
            </a:r>
            <a:r>
              <a:rPr sz="3600" spc="-5" dirty="0">
                <a:solidFill>
                  <a:srgbClr val="CD9146"/>
                </a:solidFill>
              </a:rPr>
              <a:t>6-9</a:t>
            </a:r>
            <a:endParaRPr sz="3600"/>
          </a:p>
        </p:txBody>
      </p:sp>
      <p:sp>
        <p:nvSpPr>
          <p:cNvPr id="7" name="object 7"/>
          <p:cNvSpPr txBox="1"/>
          <p:nvPr/>
        </p:nvSpPr>
        <p:spPr>
          <a:xfrm>
            <a:off x="925596" y="1622313"/>
            <a:ext cx="294767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Security</a:t>
            </a:r>
            <a:r>
              <a:rPr sz="1800" b="1" spc="-15" dirty="0">
                <a:latin typeface="Arial"/>
                <a:cs typeface="Arial"/>
              </a:rPr>
              <a:t> </a:t>
            </a:r>
            <a:r>
              <a:rPr sz="1800" b="1" spc="-5" dirty="0">
                <a:latin typeface="Arial"/>
                <a:cs typeface="Arial"/>
              </a:rPr>
              <a:t>of</a:t>
            </a:r>
            <a:r>
              <a:rPr sz="1800" b="1" spc="-10" dirty="0">
                <a:latin typeface="Arial"/>
                <a:cs typeface="Arial"/>
              </a:rPr>
              <a:t> </a:t>
            </a:r>
            <a:r>
              <a:rPr sz="1800" b="1" spc="-5" dirty="0">
                <a:latin typeface="Arial"/>
                <a:cs typeface="Arial"/>
              </a:rPr>
              <a:t>the</a:t>
            </a:r>
            <a:r>
              <a:rPr sz="1800" b="1" dirty="0">
                <a:latin typeface="Arial"/>
                <a:cs typeface="Arial"/>
              </a:rPr>
              <a:t> </a:t>
            </a:r>
            <a:r>
              <a:rPr sz="1800" b="1" spc="-5" dirty="0">
                <a:latin typeface="Arial"/>
                <a:cs typeface="Arial"/>
              </a:rPr>
              <a:t>pickup site:</a:t>
            </a:r>
            <a:endParaRPr sz="1800">
              <a:latin typeface="Arial"/>
              <a:cs typeface="Arial"/>
            </a:endParaRPr>
          </a:p>
        </p:txBody>
      </p:sp>
      <p:sp>
        <p:nvSpPr>
          <p:cNvPr id="8" name="object 8"/>
          <p:cNvSpPr txBox="1"/>
          <p:nvPr/>
        </p:nvSpPr>
        <p:spPr>
          <a:xfrm>
            <a:off x="925596" y="1896633"/>
            <a:ext cx="4753610" cy="1001394"/>
          </a:xfrm>
          <a:prstGeom prst="rect">
            <a:avLst/>
          </a:prstGeom>
        </p:spPr>
        <p:txBody>
          <a:bodyPr vert="horz" wrap="square" lIns="0" tIns="12700" rIns="0" bIns="0" rtlCol="0">
            <a:spAutoFit/>
          </a:bodyPr>
          <a:lstStyle/>
          <a:p>
            <a:pPr marL="12700" marR="1054100">
              <a:lnSpc>
                <a:spcPct val="100000"/>
              </a:lnSpc>
              <a:spcBef>
                <a:spcPts val="100"/>
              </a:spcBef>
            </a:pPr>
            <a:r>
              <a:rPr sz="1600" dirty="0">
                <a:latin typeface="Arial MT"/>
                <a:cs typeface="Arial MT"/>
              </a:rPr>
              <a:t>N</a:t>
            </a:r>
            <a:r>
              <a:rPr sz="1600" spc="-5" dirty="0">
                <a:latin typeface="Arial MT"/>
                <a:cs typeface="Arial MT"/>
              </a:rPr>
              <a:t> </a:t>
            </a:r>
            <a:r>
              <a:rPr sz="1600" dirty="0">
                <a:latin typeface="Arial MT"/>
                <a:cs typeface="Arial MT"/>
              </a:rPr>
              <a:t>= No</a:t>
            </a:r>
            <a:r>
              <a:rPr sz="1600" spc="-10" dirty="0">
                <a:latin typeface="Arial MT"/>
                <a:cs typeface="Arial MT"/>
              </a:rPr>
              <a:t> </a:t>
            </a:r>
            <a:r>
              <a:rPr sz="1600" spc="-5" dirty="0">
                <a:latin typeface="Arial MT"/>
                <a:cs typeface="Arial MT"/>
              </a:rPr>
              <a:t>enemy</a:t>
            </a:r>
            <a:r>
              <a:rPr sz="1600" spc="5" dirty="0">
                <a:latin typeface="Arial MT"/>
                <a:cs typeface="Arial MT"/>
              </a:rPr>
              <a:t> </a:t>
            </a:r>
            <a:r>
              <a:rPr sz="1600" spc="-5" dirty="0">
                <a:latin typeface="Arial MT"/>
                <a:cs typeface="Arial MT"/>
              </a:rPr>
              <a:t>troops</a:t>
            </a:r>
            <a:r>
              <a:rPr sz="1600" dirty="0">
                <a:latin typeface="Arial MT"/>
                <a:cs typeface="Arial MT"/>
              </a:rPr>
              <a:t> </a:t>
            </a:r>
            <a:r>
              <a:rPr sz="1600" spc="-5" dirty="0">
                <a:latin typeface="Arial MT"/>
                <a:cs typeface="Arial MT"/>
              </a:rPr>
              <a:t>in</a:t>
            </a:r>
            <a:r>
              <a:rPr sz="1600" spc="-10"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area;</a:t>
            </a:r>
            <a:r>
              <a:rPr sz="1600" spc="10" dirty="0">
                <a:latin typeface="Arial MT"/>
                <a:cs typeface="Arial MT"/>
              </a:rPr>
              <a:t> </a:t>
            </a:r>
            <a:r>
              <a:rPr sz="1600" spc="-5" dirty="0">
                <a:latin typeface="Arial MT"/>
                <a:cs typeface="Arial MT"/>
              </a:rPr>
              <a:t>routine </a:t>
            </a:r>
            <a:r>
              <a:rPr sz="1600" spc="-430" dirty="0">
                <a:latin typeface="Arial MT"/>
                <a:cs typeface="Arial MT"/>
              </a:rPr>
              <a:t> </a:t>
            </a:r>
            <a:r>
              <a:rPr sz="1600" dirty="0">
                <a:latin typeface="Arial MT"/>
                <a:cs typeface="Arial MT"/>
              </a:rPr>
              <a:t>P</a:t>
            </a:r>
            <a:r>
              <a:rPr sz="1600" spc="-10" dirty="0">
                <a:latin typeface="Arial MT"/>
                <a:cs typeface="Arial MT"/>
              </a:rPr>
              <a:t> </a:t>
            </a:r>
            <a:r>
              <a:rPr sz="1600" dirty="0">
                <a:latin typeface="Arial MT"/>
                <a:cs typeface="Arial MT"/>
              </a:rPr>
              <a:t>=</a:t>
            </a:r>
            <a:r>
              <a:rPr sz="1600" spc="5" dirty="0">
                <a:latin typeface="Arial MT"/>
                <a:cs typeface="Arial MT"/>
              </a:rPr>
              <a:t> </a:t>
            </a:r>
            <a:r>
              <a:rPr sz="1600" spc="-5" dirty="0">
                <a:latin typeface="Arial MT"/>
                <a:cs typeface="Arial MT"/>
              </a:rPr>
              <a:t>Possible</a:t>
            </a:r>
            <a:r>
              <a:rPr sz="1600" spc="-25" dirty="0">
                <a:latin typeface="Arial MT"/>
                <a:cs typeface="Arial MT"/>
              </a:rPr>
              <a:t> </a:t>
            </a:r>
            <a:r>
              <a:rPr sz="1600" spc="-5" dirty="0">
                <a:latin typeface="Arial MT"/>
                <a:cs typeface="Arial MT"/>
              </a:rPr>
              <a:t>enemy</a:t>
            </a:r>
            <a:r>
              <a:rPr sz="1600" spc="5" dirty="0">
                <a:latin typeface="Arial MT"/>
                <a:cs typeface="Arial MT"/>
              </a:rPr>
              <a:t> </a:t>
            </a:r>
            <a:r>
              <a:rPr sz="1600" spc="-5" dirty="0">
                <a:latin typeface="Arial MT"/>
                <a:cs typeface="Arial MT"/>
              </a:rPr>
              <a:t>troops</a:t>
            </a:r>
            <a:r>
              <a:rPr sz="1600" dirty="0">
                <a:latin typeface="Arial MT"/>
                <a:cs typeface="Arial MT"/>
              </a:rPr>
              <a:t> </a:t>
            </a:r>
            <a:r>
              <a:rPr sz="1600" spc="-5" dirty="0">
                <a:latin typeface="Arial MT"/>
                <a:cs typeface="Arial MT"/>
              </a:rPr>
              <a:t>in the</a:t>
            </a:r>
            <a:r>
              <a:rPr sz="1600" dirty="0">
                <a:latin typeface="Arial MT"/>
                <a:cs typeface="Arial MT"/>
              </a:rPr>
              <a:t> </a:t>
            </a:r>
            <a:r>
              <a:rPr sz="1600" spc="-5" dirty="0">
                <a:latin typeface="Arial MT"/>
                <a:cs typeface="Arial MT"/>
              </a:rPr>
              <a:t>area</a:t>
            </a:r>
            <a:endParaRPr sz="1600">
              <a:latin typeface="Arial MT"/>
              <a:cs typeface="Arial MT"/>
            </a:endParaRPr>
          </a:p>
          <a:p>
            <a:pPr marL="12700" marR="5080">
              <a:lnSpc>
                <a:spcPts val="1920"/>
              </a:lnSpc>
              <a:spcBef>
                <a:spcPts val="65"/>
              </a:spcBef>
            </a:pPr>
            <a:r>
              <a:rPr sz="1600" dirty="0">
                <a:latin typeface="Arial MT"/>
                <a:cs typeface="Arial MT"/>
              </a:rPr>
              <a:t>E</a:t>
            </a:r>
            <a:r>
              <a:rPr sz="1600" spc="-5" dirty="0">
                <a:latin typeface="Arial MT"/>
                <a:cs typeface="Arial MT"/>
              </a:rPr>
              <a:t> </a:t>
            </a:r>
            <a:r>
              <a:rPr sz="1600" dirty="0">
                <a:latin typeface="Arial MT"/>
                <a:cs typeface="Arial MT"/>
              </a:rPr>
              <a:t>=</a:t>
            </a:r>
            <a:r>
              <a:rPr sz="1600" spc="5" dirty="0">
                <a:latin typeface="Arial MT"/>
                <a:cs typeface="Arial MT"/>
              </a:rPr>
              <a:t> </a:t>
            </a:r>
            <a:r>
              <a:rPr sz="1600" spc="-5" dirty="0">
                <a:latin typeface="Arial MT"/>
                <a:cs typeface="Arial MT"/>
              </a:rPr>
              <a:t>Enemy</a:t>
            </a:r>
            <a:r>
              <a:rPr sz="1600" spc="5" dirty="0">
                <a:latin typeface="Arial MT"/>
                <a:cs typeface="Arial MT"/>
              </a:rPr>
              <a:t> </a:t>
            </a:r>
            <a:r>
              <a:rPr sz="1600" spc="-5" dirty="0">
                <a:latin typeface="Arial MT"/>
                <a:cs typeface="Arial MT"/>
              </a:rPr>
              <a:t>troops</a:t>
            </a:r>
            <a:r>
              <a:rPr sz="1600" spc="5" dirty="0">
                <a:latin typeface="Arial MT"/>
                <a:cs typeface="Arial MT"/>
              </a:rPr>
              <a:t> </a:t>
            </a:r>
            <a:r>
              <a:rPr sz="1600" spc="-5" dirty="0">
                <a:latin typeface="Arial MT"/>
                <a:cs typeface="Arial MT"/>
              </a:rPr>
              <a:t>in the</a:t>
            </a:r>
            <a:r>
              <a:rPr sz="1600" spc="5" dirty="0">
                <a:latin typeface="Arial MT"/>
                <a:cs typeface="Arial MT"/>
              </a:rPr>
              <a:t> </a:t>
            </a:r>
            <a:r>
              <a:rPr sz="1600" spc="-5" dirty="0">
                <a:latin typeface="Arial MT"/>
                <a:cs typeface="Arial MT"/>
              </a:rPr>
              <a:t>area;</a:t>
            </a:r>
            <a:r>
              <a:rPr sz="1600" spc="20" dirty="0">
                <a:latin typeface="Arial MT"/>
                <a:cs typeface="Arial MT"/>
              </a:rPr>
              <a:t> </a:t>
            </a:r>
            <a:r>
              <a:rPr sz="1600" spc="-5" dirty="0">
                <a:latin typeface="Arial MT"/>
                <a:cs typeface="Arial MT"/>
              </a:rPr>
              <a:t>approach with caution </a:t>
            </a:r>
            <a:r>
              <a:rPr sz="1600" spc="-430" dirty="0">
                <a:latin typeface="Arial MT"/>
                <a:cs typeface="Arial MT"/>
              </a:rPr>
              <a:t> </a:t>
            </a:r>
            <a:r>
              <a:rPr sz="1600" dirty="0">
                <a:latin typeface="Arial MT"/>
                <a:cs typeface="Arial MT"/>
              </a:rPr>
              <a:t>X</a:t>
            </a:r>
            <a:r>
              <a:rPr sz="1600" spc="-5" dirty="0">
                <a:latin typeface="Arial MT"/>
                <a:cs typeface="Arial MT"/>
              </a:rPr>
              <a:t> </a:t>
            </a:r>
            <a:r>
              <a:rPr sz="1600" dirty="0">
                <a:latin typeface="Arial MT"/>
                <a:cs typeface="Arial MT"/>
              </a:rPr>
              <a:t>=</a:t>
            </a:r>
            <a:r>
              <a:rPr sz="1600" spc="5" dirty="0">
                <a:latin typeface="Arial MT"/>
                <a:cs typeface="Arial MT"/>
              </a:rPr>
              <a:t> </a:t>
            </a:r>
            <a:r>
              <a:rPr sz="1600" spc="-5" dirty="0">
                <a:latin typeface="Arial MT"/>
                <a:cs typeface="Arial MT"/>
              </a:rPr>
              <a:t>Enemy</a:t>
            </a:r>
            <a:r>
              <a:rPr sz="1600" spc="5" dirty="0">
                <a:latin typeface="Arial MT"/>
                <a:cs typeface="Arial MT"/>
              </a:rPr>
              <a:t> </a:t>
            </a:r>
            <a:r>
              <a:rPr sz="1600" spc="-5" dirty="0">
                <a:latin typeface="Arial MT"/>
                <a:cs typeface="Arial MT"/>
              </a:rPr>
              <a:t>troops</a:t>
            </a:r>
            <a:r>
              <a:rPr sz="1600" spc="5" dirty="0">
                <a:latin typeface="Arial MT"/>
                <a:cs typeface="Arial MT"/>
              </a:rPr>
              <a:t> </a:t>
            </a:r>
            <a:r>
              <a:rPr sz="1600" spc="-5" dirty="0">
                <a:latin typeface="Arial MT"/>
                <a:cs typeface="Arial MT"/>
              </a:rPr>
              <a:t>in area;</a:t>
            </a:r>
            <a:r>
              <a:rPr sz="1600" spc="15" dirty="0">
                <a:latin typeface="Arial MT"/>
                <a:cs typeface="Arial MT"/>
              </a:rPr>
              <a:t> </a:t>
            </a:r>
            <a:r>
              <a:rPr sz="1600" spc="-5" dirty="0">
                <a:latin typeface="Arial MT"/>
                <a:cs typeface="Arial MT"/>
              </a:rPr>
              <a:t>armed</a:t>
            </a:r>
            <a:r>
              <a:rPr sz="1600" spc="5" dirty="0">
                <a:latin typeface="Arial MT"/>
                <a:cs typeface="Arial MT"/>
              </a:rPr>
              <a:t> </a:t>
            </a:r>
            <a:r>
              <a:rPr sz="1600" spc="-5" dirty="0">
                <a:latin typeface="Arial MT"/>
                <a:cs typeface="Arial MT"/>
              </a:rPr>
              <a:t>escort</a:t>
            </a:r>
            <a:r>
              <a:rPr sz="1600" spc="5" dirty="0">
                <a:latin typeface="Arial MT"/>
                <a:cs typeface="Arial MT"/>
              </a:rPr>
              <a:t> </a:t>
            </a:r>
            <a:r>
              <a:rPr sz="1600" spc="-5" dirty="0">
                <a:latin typeface="Arial MT"/>
                <a:cs typeface="Arial MT"/>
              </a:rPr>
              <a:t>required</a:t>
            </a:r>
            <a:endParaRPr sz="1600">
              <a:latin typeface="Arial MT"/>
              <a:cs typeface="Arial MT"/>
            </a:endParaRPr>
          </a:p>
        </p:txBody>
      </p:sp>
      <p:grpSp>
        <p:nvGrpSpPr>
          <p:cNvPr id="9" name="object 9"/>
          <p:cNvGrpSpPr/>
          <p:nvPr/>
        </p:nvGrpSpPr>
        <p:grpSpPr>
          <a:xfrm>
            <a:off x="4398136" y="1724405"/>
            <a:ext cx="7385050" cy="3171825"/>
            <a:chOff x="4398136" y="1724405"/>
            <a:chExt cx="7385050" cy="3171825"/>
          </a:xfrm>
        </p:grpSpPr>
        <p:sp>
          <p:nvSpPr>
            <p:cNvPr id="10" name="object 10"/>
            <p:cNvSpPr/>
            <p:nvPr/>
          </p:nvSpPr>
          <p:spPr>
            <a:xfrm>
              <a:off x="4541138" y="1787270"/>
              <a:ext cx="3632835" cy="1335405"/>
            </a:xfrm>
            <a:custGeom>
              <a:avLst/>
              <a:gdLst/>
              <a:ahLst/>
              <a:cxnLst/>
              <a:rect l="l" t="t" r="r" b="b"/>
              <a:pathLst>
                <a:path w="3632834" h="1335405">
                  <a:moveTo>
                    <a:pt x="0" y="0"/>
                  </a:moveTo>
                  <a:lnTo>
                    <a:pt x="1816277" y="0"/>
                  </a:lnTo>
                  <a:lnTo>
                    <a:pt x="1816277" y="1334998"/>
                  </a:lnTo>
                  <a:lnTo>
                    <a:pt x="3632403" y="1334998"/>
                  </a:lnTo>
                </a:path>
              </a:pathLst>
            </a:custGeom>
            <a:ln w="25400">
              <a:solidFill>
                <a:srgbClr val="CD9146"/>
              </a:solidFill>
            </a:ln>
          </p:spPr>
          <p:txBody>
            <a:bodyPr wrap="square" lIns="0" tIns="0" rIns="0" bIns="0" rtlCol="0"/>
            <a:lstStyle/>
            <a:p>
              <a:endParaRPr/>
            </a:p>
          </p:txBody>
        </p:sp>
        <p:sp>
          <p:nvSpPr>
            <p:cNvPr id="11" name="object 11"/>
            <p:cNvSpPr/>
            <p:nvPr/>
          </p:nvSpPr>
          <p:spPr>
            <a:xfrm>
              <a:off x="4410836" y="3429380"/>
              <a:ext cx="3258820" cy="215900"/>
            </a:xfrm>
            <a:custGeom>
              <a:avLst/>
              <a:gdLst/>
              <a:ahLst/>
              <a:cxnLst/>
              <a:rect l="l" t="t" r="r" b="b"/>
              <a:pathLst>
                <a:path w="3258820" h="215900">
                  <a:moveTo>
                    <a:pt x="0" y="0"/>
                  </a:moveTo>
                  <a:lnTo>
                    <a:pt x="1629219" y="0"/>
                  </a:lnTo>
                  <a:lnTo>
                    <a:pt x="1629219" y="215696"/>
                  </a:lnTo>
                  <a:lnTo>
                    <a:pt x="3258299" y="215696"/>
                  </a:lnTo>
                </a:path>
              </a:pathLst>
            </a:custGeom>
            <a:ln w="25400">
              <a:solidFill>
                <a:srgbClr val="CD9146"/>
              </a:solidFill>
            </a:ln>
          </p:spPr>
          <p:txBody>
            <a:bodyPr wrap="square" lIns="0" tIns="0" rIns="0" bIns="0" rtlCol="0"/>
            <a:lstStyle/>
            <a:p>
              <a:endParaRPr/>
            </a:p>
          </p:txBody>
        </p:sp>
        <p:sp>
          <p:nvSpPr>
            <p:cNvPr id="12" name="object 12"/>
            <p:cNvSpPr/>
            <p:nvPr/>
          </p:nvSpPr>
          <p:spPr>
            <a:xfrm>
              <a:off x="6356222" y="4034414"/>
              <a:ext cx="1447800" cy="848994"/>
            </a:xfrm>
            <a:custGeom>
              <a:avLst/>
              <a:gdLst/>
              <a:ahLst/>
              <a:cxnLst/>
              <a:rect l="l" t="t" r="r" b="b"/>
              <a:pathLst>
                <a:path w="1447800" h="848995">
                  <a:moveTo>
                    <a:pt x="0" y="848995"/>
                  </a:moveTo>
                  <a:lnTo>
                    <a:pt x="10109" y="848995"/>
                  </a:lnTo>
                  <a:lnTo>
                    <a:pt x="10109" y="0"/>
                  </a:lnTo>
                  <a:lnTo>
                    <a:pt x="1447495" y="0"/>
                  </a:lnTo>
                </a:path>
              </a:pathLst>
            </a:custGeom>
            <a:ln w="25400">
              <a:solidFill>
                <a:srgbClr val="CD9146"/>
              </a:solidFill>
            </a:ln>
          </p:spPr>
          <p:txBody>
            <a:bodyPr wrap="square" lIns="0" tIns="0" rIns="0" bIns="0" rtlCol="0"/>
            <a:lstStyle/>
            <a:p>
              <a:endParaRPr/>
            </a:p>
          </p:txBody>
        </p:sp>
        <p:pic>
          <p:nvPicPr>
            <p:cNvPr id="13" name="object 13"/>
            <p:cNvPicPr/>
            <p:nvPr/>
          </p:nvPicPr>
          <p:blipFill>
            <a:blip r:embed="rId4" cstate="print"/>
            <a:stretch>
              <a:fillRect/>
            </a:stretch>
          </p:blipFill>
          <p:spPr>
            <a:xfrm>
              <a:off x="7529322" y="1724405"/>
              <a:ext cx="4138421" cy="3159251"/>
            </a:xfrm>
            <a:prstGeom prst="rect">
              <a:avLst/>
            </a:prstGeom>
          </p:spPr>
        </p:pic>
        <p:sp>
          <p:nvSpPr>
            <p:cNvPr id="14" name="object 14"/>
            <p:cNvSpPr/>
            <p:nvPr/>
          </p:nvSpPr>
          <p:spPr>
            <a:xfrm>
              <a:off x="7516367" y="2109977"/>
              <a:ext cx="4266565" cy="974725"/>
            </a:xfrm>
            <a:custGeom>
              <a:avLst/>
              <a:gdLst/>
              <a:ahLst/>
              <a:cxnLst/>
              <a:rect l="l" t="t" r="r" b="b"/>
              <a:pathLst>
                <a:path w="4266565" h="974725">
                  <a:moveTo>
                    <a:pt x="4266437" y="0"/>
                  </a:moveTo>
                  <a:lnTo>
                    <a:pt x="0" y="0"/>
                  </a:lnTo>
                  <a:lnTo>
                    <a:pt x="0" y="974598"/>
                  </a:lnTo>
                  <a:lnTo>
                    <a:pt x="4266437" y="974598"/>
                  </a:lnTo>
                  <a:lnTo>
                    <a:pt x="4266437" y="0"/>
                  </a:lnTo>
                  <a:close/>
                </a:path>
              </a:pathLst>
            </a:custGeom>
            <a:solidFill>
              <a:srgbClr val="FFFFFF">
                <a:alpha val="69410"/>
              </a:srgbClr>
            </a:solidFill>
          </p:spPr>
          <p:txBody>
            <a:bodyPr wrap="square" lIns="0" tIns="0" rIns="0" bIns="0" rtlCol="0"/>
            <a:lstStyle/>
            <a:p>
              <a:endParaRPr/>
            </a:p>
          </p:txBody>
        </p:sp>
      </p:grpSp>
      <p:sp>
        <p:nvSpPr>
          <p:cNvPr id="15" name="object 15"/>
          <p:cNvSpPr txBox="1"/>
          <p:nvPr/>
        </p:nvSpPr>
        <p:spPr>
          <a:xfrm>
            <a:off x="925595" y="3299181"/>
            <a:ext cx="3395979" cy="1519555"/>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Method of marking</a:t>
            </a:r>
            <a:r>
              <a:rPr sz="1800" b="1" spc="-10" dirty="0">
                <a:latin typeface="Arial"/>
                <a:cs typeface="Arial"/>
              </a:rPr>
              <a:t> </a:t>
            </a:r>
            <a:r>
              <a:rPr sz="1800" b="1" spc="-5" dirty="0">
                <a:latin typeface="Arial"/>
                <a:cs typeface="Arial"/>
              </a:rPr>
              <a:t>pickup site</a:t>
            </a:r>
            <a:r>
              <a:rPr sz="1600" b="1" spc="-5" dirty="0">
                <a:latin typeface="Arial"/>
                <a:cs typeface="Arial"/>
              </a:rPr>
              <a:t>:</a:t>
            </a:r>
            <a:endParaRPr sz="1600">
              <a:latin typeface="Arial"/>
              <a:cs typeface="Arial"/>
            </a:endParaRPr>
          </a:p>
          <a:p>
            <a:pPr marL="12700">
              <a:lnSpc>
                <a:spcPct val="100000"/>
              </a:lnSpc>
            </a:pPr>
            <a:r>
              <a:rPr sz="1600" dirty="0">
                <a:latin typeface="Arial MT"/>
                <a:cs typeface="Arial MT"/>
              </a:rPr>
              <a:t>A</a:t>
            </a:r>
            <a:r>
              <a:rPr sz="1600" spc="-35" dirty="0">
                <a:latin typeface="Arial MT"/>
                <a:cs typeface="Arial MT"/>
              </a:rPr>
              <a:t> </a:t>
            </a:r>
            <a:r>
              <a:rPr sz="1600" dirty="0">
                <a:latin typeface="Arial MT"/>
                <a:cs typeface="Arial MT"/>
              </a:rPr>
              <a:t>=</a:t>
            </a:r>
            <a:r>
              <a:rPr sz="1600" spc="-20" dirty="0">
                <a:latin typeface="Arial MT"/>
                <a:cs typeface="Arial MT"/>
              </a:rPr>
              <a:t> </a:t>
            </a:r>
            <a:r>
              <a:rPr sz="1600" spc="-5" dirty="0">
                <a:latin typeface="Arial MT"/>
                <a:cs typeface="Arial MT"/>
              </a:rPr>
              <a:t>Panels</a:t>
            </a:r>
            <a:endParaRPr sz="1600">
              <a:latin typeface="Arial MT"/>
              <a:cs typeface="Arial MT"/>
            </a:endParaRPr>
          </a:p>
          <a:p>
            <a:pPr marL="12700" marR="1359535">
              <a:lnSpc>
                <a:spcPct val="100000"/>
              </a:lnSpc>
            </a:pPr>
            <a:r>
              <a:rPr sz="1600" dirty="0">
                <a:latin typeface="Arial MT"/>
                <a:cs typeface="Arial MT"/>
              </a:rPr>
              <a:t>B</a:t>
            </a:r>
            <a:r>
              <a:rPr sz="1600" spc="-25" dirty="0">
                <a:latin typeface="Arial MT"/>
                <a:cs typeface="Arial MT"/>
              </a:rPr>
              <a:t> </a:t>
            </a:r>
            <a:r>
              <a:rPr sz="1600" dirty="0">
                <a:latin typeface="Arial MT"/>
                <a:cs typeface="Arial MT"/>
              </a:rPr>
              <a:t>=</a:t>
            </a:r>
            <a:r>
              <a:rPr sz="1600" spc="-15" dirty="0">
                <a:latin typeface="Arial MT"/>
                <a:cs typeface="Arial MT"/>
              </a:rPr>
              <a:t> </a:t>
            </a:r>
            <a:r>
              <a:rPr sz="1600" spc="-5" dirty="0">
                <a:latin typeface="Arial MT"/>
                <a:cs typeface="Arial MT"/>
              </a:rPr>
              <a:t>Pyrotechnic</a:t>
            </a:r>
            <a:r>
              <a:rPr sz="1600" spc="-20" dirty="0">
                <a:latin typeface="Arial MT"/>
                <a:cs typeface="Arial MT"/>
              </a:rPr>
              <a:t> </a:t>
            </a:r>
            <a:r>
              <a:rPr sz="1600" spc="-5" dirty="0">
                <a:latin typeface="Arial MT"/>
                <a:cs typeface="Arial MT"/>
              </a:rPr>
              <a:t>signal </a:t>
            </a:r>
            <a:r>
              <a:rPr sz="1600" spc="-430" dirty="0">
                <a:latin typeface="Arial MT"/>
                <a:cs typeface="Arial MT"/>
              </a:rPr>
              <a:t> </a:t>
            </a:r>
            <a:r>
              <a:rPr sz="1600" dirty="0">
                <a:latin typeface="Arial MT"/>
                <a:cs typeface="Arial MT"/>
              </a:rPr>
              <a:t>C</a:t>
            </a:r>
            <a:r>
              <a:rPr sz="1600" spc="-10" dirty="0">
                <a:latin typeface="Arial MT"/>
                <a:cs typeface="Arial MT"/>
              </a:rPr>
              <a:t> </a:t>
            </a:r>
            <a:r>
              <a:rPr sz="1600" dirty="0">
                <a:latin typeface="Arial MT"/>
                <a:cs typeface="Arial MT"/>
              </a:rPr>
              <a:t>= </a:t>
            </a:r>
            <a:r>
              <a:rPr sz="1600" spc="-5" dirty="0">
                <a:latin typeface="Arial MT"/>
                <a:cs typeface="Arial MT"/>
              </a:rPr>
              <a:t>Smoke</a:t>
            </a:r>
            <a:r>
              <a:rPr sz="1600" spc="-15" dirty="0">
                <a:latin typeface="Arial MT"/>
                <a:cs typeface="Arial MT"/>
              </a:rPr>
              <a:t> </a:t>
            </a:r>
            <a:r>
              <a:rPr sz="1600" spc="-5" dirty="0">
                <a:latin typeface="Arial MT"/>
                <a:cs typeface="Arial MT"/>
              </a:rPr>
              <a:t>signal</a:t>
            </a:r>
            <a:endParaRPr sz="1600">
              <a:latin typeface="Arial MT"/>
              <a:cs typeface="Arial MT"/>
            </a:endParaRPr>
          </a:p>
          <a:p>
            <a:pPr marL="12700" marR="2499360">
              <a:lnSpc>
                <a:spcPct val="100000"/>
              </a:lnSpc>
            </a:pPr>
            <a:r>
              <a:rPr sz="1600" dirty="0">
                <a:latin typeface="Arial MT"/>
                <a:cs typeface="Arial MT"/>
              </a:rPr>
              <a:t>D = </a:t>
            </a:r>
            <a:r>
              <a:rPr sz="1600" spc="-5" dirty="0">
                <a:latin typeface="Arial MT"/>
                <a:cs typeface="Arial MT"/>
              </a:rPr>
              <a:t>None </a:t>
            </a:r>
            <a:r>
              <a:rPr sz="1600" spc="-430" dirty="0">
                <a:latin typeface="Arial MT"/>
                <a:cs typeface="Arial MT"/>
              </a:rPr>
              <a:t> </a:t>
            </a:r>
            <a:r>
              <a:rPr sz="1600" dirty="0">
                <a:latin typeface="Arial MT"/>
                <a:cs typeface="Arial MT"/>
              </a:rPr>
              <a:t>E</a:t>
            </a:r>
            <a:r>
              <a:rPr sz="1600" spc="-50" dirty="0">
                <a:latin typeface="Arial MT"/>
                <a:cs typeface="Arial MT"/>
              </a:rPr>
              <a:t> </a:t>
            </a:r>
            <a:r>
              <a:rPr sz="1600" dirty="0">
                <a:latin typeface="Arial MT"/>
                <a:cs typeface="Arial MT"/>
              </a:rPr>
              <a:t>=</a:t>
            </a:r>
            <a:r>
              <a:rPr sz="1600" spc="-35" dirty="0">
                <a:latin typeface="Arial MT"/>
                <a:cs typeface="Arial MT"/>
              </a:rPr>
              <a:t> </a:t>
            </a:r>
            <a:r>
              <a:rPr sz="1600" spc="-5" dirty="0">
                <a:latin typeface="Arial MT"/>
                <a:cs typeface="Arial MT"/>
              </a:rPr>
              <a:t>Other</a:t>
            </a:r>
            <a:endParaRPr sz="1600">
              <a:latin typeface="Arial MT"/>
              <a:cs typeface="Arial MT"/>
            </a:endParaRPr>
          </a:p>
        </p:txBody>
      </p:sp>
      <p:sp>
        <p:nvSpPr>
          <p:cNvPr id="16" name="object 16"/>
          <p:cNvSpPr txBox="1"/>
          <p:nvPr/>
        </p:nvSpPr>
        <p:spPr>
          <a:xfrm>
            <a:off x="925595" y="5022722"/>
            <a:ext cx="5102860" cy="1762760"/>
          </a:xfrm>
          <a:prstGeom prst="rect">
            <a:avLst/>
          </a:prstGeom>
        </p:spPr>
        <p:txBody>
          <a:bodyPr vert="horz" wrap="square" lIns="0" tIns="12700" rIns="0" bIns="0" rtlCol="0">
            <a:spAutoFit/>
          </a:bodyPr>
          <a:lstStyle/>
          <a:p>
            <a:pPr marL="12700">
              <a:lnSpc>
                <a:spcPct val="100000"/>
              </a:lnSpc>
              <a:spcBef>
                <a:spcPts val="100"/>
              </a:spcBef>
              <a:tabLst>
                <a:tab pos="5089525" algn="l"/>
              </a:tabLst>
            </a:pPr>
            <a:r>
              <a:rPr sz="1800" b="1" spc="-5" dirty="0">
                <a:latin typeface="Arial"/>
                <a:cs typeface="Arial"/>
              </a:rPr>
              <a:t>Patient</a:t>
            </a:r>
            <a:r>
              <a:rPr sz="1800" b="1" spc="-10" dirty="0">
                <a:latin typeface="Arial"/>
                <a:cs typeface="Arial"/>
              </a:rPr>
              <a:t> </a:t>
            </a:r>
            <a:r>
              <a:rPr sz="1800" b="1" spc="-5" dirty="0">
                <a:latin typeface="Arial"/>
                <a:cs typeface="Arial"/>
              </a:rPr>
              <a:t>Nationality</a:t>
            </a:r>
            <a:r>
              <a:rPr sz="1800" b="1" dirty="0">
                <a:latin typeface="Arial"/>
                <a:cs typeface="Arial"/>
              </a:rPr>
              <a:t> </a:t>
            </a:r>
            <a:r>
              <a:rPr sz="1800" b="1" spc="-5" dirty="0">
                <a:latin typeface="Arial"/>
                <a:cs typeface="Arial"/>
              </a:rPr>
              <a:t>and status:</a:t>
            </a:r>
            <a:r>
              <a:rPr sz="1800" b="1" spc="70" dirty="0">
                <a:latin typeface="Arial"/>
                <a:cs typeface="Arial"/>
              </a:rPr>
              <a:t> </a:t>
            </a:r>
            <a:r>
              <a:rPr sz="1800" b="1" u="heavy" dirty="0">
                <a:uFill>
                  <a:solidFill>
                    <a:srgbClr val="CD9146"/>
                  </a:solidFill>
                </a:uFill>
                <a:latin typeface="Arial"/>
                <a:cs typeface="Arial"/>
              </a:rPr>
              <a:t> 	</a:t>
            </a:r>
            <a:endParaRPr sz="1800">
              <a:latin typeface="Arial"/>
              <a:cs typeface="Arial"/>
            </a:endParaRPr>
          </a:p>
          <a:p>
            <a:pPr marL="12700" marR="2403475" algn="just">
              <a:lnSpc>
                <a:spcPct val="100000"/>
              </a:lnSpc>
            </a:pPr>
            <a:r>
              <a:rPr sz="1600" spc="-5" dirty="0">
                <a:latin typeface="Arial MT"/>
                <a:cs typeface="Arial MT"/>
              </a:rPr>
              <a:t>(Encrypt</a:t>
            </a:r>
            <a:r>
              <a:rPr sz="1600" dirty="0">
                <a:latin typeface="Arial MT"/>
                <a:cs typeface="Arial MT"/>
              </a:rPr>
              <a:t> </a:t>
            </a:r>
            <a:r>
              <a:rPr sz="1600" spc="-5" dirty="0">
                <a:latin typeface="Arial MT"/>
                <a:cs typeface="Arial MT"/>
              </a:rPr>
              <a:t>using brevity codes) </a:t>
            </a:r>
            <a:r>
              <a:rPr sz="1600" spc="-430" dirty="0">
                <a:latin typeface="Arial MT"/>
                <a:cs typeface="Arial MT"/>
              </a:rPr>
              <a:t> </a:t>
            </a:r>
            <a:r>
              <a:rPr sz="1600" dirty="0">
                <a:latin typeface="Arial MT"/>
                <a:cs typeface="Arial MT"/>
              </a:rPr>
              <a:t>A</a:t>
            </a:r>
            <a:r>
              <a:rPr sz="1600" spc="-10" dirty="0">
                <a:latin typeface="Arial MT"/>
                <a:cs typeface="Arial MT"/>
              </a:rPr>
              <a:t> </a:t>
            </a:r>
            <a:r>
              <a:rPr sz="1600" dirty="0">
                <a:latin typeface="Arial MT"/>
                <a:cs typeface="Arial MT"/>
              </a:rPr>
              <a:t>= US</a:t>
            </a:r>
            <a:r>
              <a:rPr sz="1600" spc="-10" dirty="0">
                <a:latin typeface="Arial MT"/>
                <a:cs typeface="Arial MT"/>
              </a:rPr>
              <a:t> </a:t>
            </a:r>
            <a:r>
              <a:rPr sz="1600" spc="-5" dirty="0">
                <a:latin typeface="Arial MT"/>
                <a:cs typeface="Arial MT"/>
              </a:rPr>
              <a:t>Military</a:t>
            </a:r>
            <a:endParaRPr sz="1600">
              <a:latin typeface="Arial MT"/>
              <a:cs typeface="Arial MT"/>
            </a:endParaRPr>
          </a:p>
          <a:p>
            <a:pPr marL="12700" algn="just">
              <a:lnSpc>
                <a:spcPts val="1920"/>
              </a:lnSpc>
            </a:pPr>
            <a:r>
              <a:rPr sz="1600" dirty="0">
                <a:latin typeface="Arial MT"/>
                <a:cs typeface="Arial MT"/>
              </a:rPr>
              <a:t>B</a:t>
            </a:r>
            <a:r>
              <a:rPr sz="1600" spc="-35" dirty="0">
                <a:latin typeface="Arial MT"/>
                <a:cs typeface="Arial MT"/>
              </a:rPr>
              <a:t> </a:t>
            </a:r>
            <a:r>
              <a:rPr sz="1600" dirty="0">
                <a:latin typeface="Arial MT"/>
                <a:cs typeface="Arial MT"/>
              </a:rPr>
              <a:t>=</a:t>
            </a:r>
            <a:r>
              <a:rPr sz="1600" spc="-25" dirty="0">
                <a:latin typeface="Arial MT"/>
                <a:cs typeface="Arial MT"/>
              </a:rPr>
              <a:t> </a:t>
            </a:r>
            <a:r>
              <a:rPr sz="1600" dirty="0">
                <a:latin typeface="Arial MT"/>
                <a:cs typeface="Arial MT"/>
              </a:rPr>
              <a:t>US</a:t>
            </a:r>
            <a:r>
              <a:rPr sz="1600" spc="-35" dirty="0">
                <a:latin typeface="Arial MT"/>
                <a:cs typeface="Arial MT"/>
              </a:rPr>
              <a:t> </a:t>
            </a:r>
            <a:r>
              <a:rPr sz="1600" spc="-5" dirty="0">
                <a:latin typeface="Arial MT"/>
                <a:cs typeface="Arial MT"/>
              </a:rPr>
              <a:t>Civilian</a:t>
            </a:r>
            <a:endParaRPr sz="1600">
              <a:latin typeface="Arial MT"/>
              <a:cs typeface="Arial MT"/>
            </a:endParaRPr>
          </a:p>
          <a:p>
            <a:pPr marL="12700" marR="3268345" algn="just">
              <a:lnSpc>
                <a:spcPct val="100000"/>
              </a:lnSpc>
            </a:pPr>
            <a:r>
              <a:rPr sz="1600" dirty="0">
                <a:latin typeface="Arial MT"/>
                <a:cs typeface="Arial MT"/>
              </a:rPr>
              <a:t>C = </a:t>
            </a:r>
            <a:r>
              <a:rPr sz="1600" spc="-5" dirty="0">
                <a:latin typeface="Arial MT"/>
                <a:cs typeface="Arial MT"/>
              </a:rPr>
              <a:t>Non-US Military </a:t>
            </a:r>
            <a:r>
              <a:rPr sz="1600" spc="-430" dirty="0">
                <a:latin typeface="Arial MT"/>
                <a:cs typeface="Arial MT"/>
              </a:rPr>
              <a:t> </a:t>
            </a:r>
            <a:r>
              <a:rPr sz="1600" dirty="0">
                <a:latin typeface="Arial MT"/>
                <a:cs typeface="Arial MT"/>
              </a:rPr>
              <a:t>D</a:t>
            </a:r>
            <a:r>
              <a:rPr sz="1600" spc="-20" dirty="0">
                <a:latin typeface="Arial MT"/>
                <a:cs typeface="Arial MT"/>
              </a:rPr>
              <a:t> </a:t>
            </a:r>
            <a:r>
              <a:rPr sz="1600" dirty="0">
                <a:latin typeface="Arial MT"/>
                <a:cs typeface="Arial MT"/>
              </a:rPr>
              <a:t>=</a:t>
            </a:r>
            <a:r>
              <a:rPr sz="1600" spc="-15" dirty="0">
                <a:latin typeface="Arial MT"/>
                <a:cs typeface="Arial MT"/>
              </a:rPr>
              <a:t> </a:t>
            </a:r>
            <a:r>
              <a:rPr sz="1600" spc="-5" dirty="0">
                <a:latin typeface="Arial MT"/>
                <a:cs typeface="Arial MT"/>
              </a:rPr>
              <a:t>Non-US</a:t>
            </a:r>
            <a:r>
              <a:rPr sz="1600" spc="-35" dirty="0">
                <a:latin typeface="Arial MT"/>
                <a:cs typeface="Arial MT"/>
              </a:rPr>
              <a:t> </a:t>
            </a:r>
            <a:r>
              <a:rPr sz="1600" spc="-5" dirty="0">
                <a:latin typeface="Arial MT"/>
                <a:cs typeface="Arial MT"/>
              </a:rPr>
              <a:t>Civilian </a:t>
            </a:r>
            <a:r>
              <a:rPr sz="1600" spc="-430" dirty="0">
                <a:latin typeface="Arial MT"/>
                <a:cs typeface="Arial MT"/>
              </a:rPr>
              <a:t> </a:t>
            </a:r>
            <a:r>
              <a:rPr sz="1600" dirty="0">
                <a:latin typeface="Arial MT"/>
                <a:cs typeface="Arial MT"/>
              </a:rPr>
              <a:t>E</a:t>
            </a:r>
            <a:r>
              <a:rPr sz="1600" spc="-30" dirty="0">
                <a:latin typeface="Arial MT"/>
                <a:cs typeface="Arial MT"/>
              </a:rPr>
              <a:t> </a:t>
            </a:r>
            <a:r>
              <a:rPr sz="1600" dirty="0">
                <a:latin typeface="Arial MT"/>
                <a:cs typeface="Arial MT"/>
              </a:rPr>
              <a:t>=</a:t>
            </a:r>
            <a:r>
              <a:rPr sz="1600" spc="-15" dirty="0">
                <a:latin typeface="Arial MT"/>
                <a:cs typeface="Arial MT"/>
              </a:rPr>
              <a:t> </a:t>
            </a:r>
            <a:r>
              <a:rPr sz="1600" spc="-5" dirty="0">
                <a:latin typeface="Arial MT"/>
                <a:cs typeface="Arial MT"/>
              </a:rPr>
              <a:t>Enemy</a:t>
            </a:r>
            <a:r>
              <a:rPr sz="1600" spc="-20" dirty="0">
                <a:latin typeface="Arial MT"/>
                <a:cs typeface="Arial MT"/>
              </a:rPr>
              <a:t> </a:t>
            </a:r>
            <a:r>
              <a:rPr sz="1600" spc="-5" dirty="0">
                <a:latin typeface="Arial MT"/>
                <a:cs typeface="Arial MT"/>
              </a:rPr>
              <a:t>Prisoner</a:t>
            </a:r>
            <a:endParaRPr sz="1600">
              <a:latin typeface="Arial MT"/>
              <a:cs typeface="Arial MT"/>
            </a:endParaRPr>
          </a:p>
        </p:txBody>
      </p:sp>
      <p:sp>
        <p:nvSpPr>
          <p:cNvPr id="17" name="object 17"/>
          <p:cNvSpPr/>
          <p:nvPr/>
        </p:nvSpPr>
        <p:spPr>
          <a:xfrm>
            <a:off x="6174485" y="4995671"/>
            <a:ext cx="365760" cy="365760"/>
          </a:xfrm>
          <a:custGeom>
            <a:avLst/>
            <a:gdLst/>
            <a:ahLst/>
            <a:cxnLst/>
            <a:rect l="l" t="t" r="r" b="b"/>
            <a:pathLst>
              <a:path w="365759" h="365760">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CD9146"/>
          </a:solidFill>
        </p:spPr>
        <p:txBody>
          <a:bodyPr wrap="square" lIns="0" tIns="0" rIns="0" bIns="0" rtlCol="0"/>
          <a:lstStyle/>
          <a:p>
            <a:endParaRPr/>
          </a:p>
        </p:txBody>
      </p:sp>
      <p:sp>
        <p:nvSpPr>
          <p:cNvPr id="18" name="object 18"/>
          <p:cNvSpPr txBox="1"/>
          <p:nvPr/>
        </p:nvSpPr>
        <p:spPr>
          <a:xfrm>
            <a:off x="6260301" y="4966355"/>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9</a:t>
            </a:r>
            <a:endParaRPr sz="2400">
              <a:latin typeface="Arial"/>
              <a:cs typeface="Arial"/>
            </a:endParaRPr>
          </a:p>
        </p:txBody>
      </p:sp>
      <p:sp>
        <p:nvSpPr>
          <p:cNvPr id="19" name="object 19"/>
          <p:cNvSpPr/>
          <p:nvPr/>
        </p:nvSpPr>
        <p:spPr>
          <a:xfrm>
            <a:off x="429005" y="1629155"/>
            <a:ext cx="365760" cy="365760"/>
          </a:xfrm>
          <a:custGeom>
            <a:avLst/>
            <a:gdLst/>
            <a:ahLst/>
            <a:cxnLst/>
            <a:rect l="l" t="t" r="r" b="b"/>
            <a:pathLst>
              <a:path w="365759" h="365760">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CD9146"/>
          </a:solidFill>
        </p:spPr>
        <p:txBody>
          <a:bodyPr wrap="square" lIns="0" tIns="0" rIns="0" bIns="0" rtlCol="0"/>
          <a:lstStyle/>
          <a:p>
            <a:endParaRPr/>
          </a:p>
        </p:txBody>
      </p:sp>
      <p:sp>
        <p:nvSpPr>
          <p:cNvPr id="20" name="object 20"/>
          <p:cNvSpPr txBox="1"/>
          <p:nvPr/>
        </p:nvSpPr>
        <p:spPr>
          <a:xfrm>
            <a:off x="515161" y="1599448"/>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6</a:t>
            </a:r>
            <a:endParaRPr sz="2400">
              <a:latin typeface="Arial"/>
              <a:cs typeface="Arial"/>
            </a:endParaRPr>
          </a:p>
        </p:txBody>
      </p:sp>
      <p:sp>
        <p:nvSpPr>
          <p:cNvPr id="21" name="object 21"/>
          <p:cNvSpPr/>
          <p:nvPr/>
        </p:nvSpPr>
        <p:spPr>
          <a:xfrm>
            <a:off x="439673" y="3278885"/>
            <a:ext cx="365760" cy="365760"/>
          </a:xfrm>
          <a:custGeom>
            <a:avLst/>
            <a:gdLst/>
            <a:ahLst/>
            <a:cxnLst/>
            <a:rect l="l" t="t" r="r" b="b"/>
            <a:pathLst>
              <a:path w="365759" h="365760">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CD9146"/>
          </a:solidFill>
        </p:spPr>
        <p:txBody>
          <a:bodyPr wrap="square" lIns="0" tIns="0" rIns="0" bIns="0" rtlCol="0"/>
          <a:lstStyle/>
          <a:p>
            <a:endParaRPr/>
          </a:p>
        </p:txBody>
      </p:sp>
      <p:sp>
        <p:nvSpPr>
          <p:cNvPr id="22" name="object 22"/>
          <p:cNvSpPr txBox="1"/>
          <p:nvPr/>
        </p:nvSpPr>
        <p:spPr>
          <a:xfrm>
            <a:off x="525273" y="3249348"/>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7</a:t>
            </a:r>
            <a:endParaRPr sz="2400">
              <a:latin typeface="Arial"/>
              <a:cs typeface="Arial"/>
            </a:endParaRPr>
          </a:p>
        </p:txBody>
      </p:sp>
      <p:sp>
        <p:nvSpPr>
          <p:cNvPr id="23" name="object 23"/>
          <p:cNvSpPr/>
          <p:nvPr/>
        </p:nvSpPr>
        <p:spPr>
          <a:xfrm>
            <a:off x="425195" y="4995671"/>
            <a:ext cx="365760" cy="365760"/>
          </a:xfrm>
          <a:custGeom>
            <a:avLst/>
            <a:gdLst/>
            <a:ahLst/>
            <a:cxnLst/>
            <a:rect l="l" t="t" r="r" b="b"/>
            <a:pathLst>
              <a:path w="365759" h="365760">
                <a:moveTo>
                  <a:pt x="182880" y="0"/>
                </a:moveTo>
                <a:lnTo>
                  <a:pt x="134262" y="6532"/>
                </a:lnTo>
                <a:lnTo>
                  <a:pt x="90576" y="24968"/>
                </a:lnTo>
                <a:lnTo>
                  <a:pt x="53563" y="53563"/>
                </a:lnTo>
                <a:lnTo>
                  <a:pt x="24968" y="90576"/>
                </a:lnTo>
                <a:lnTo>
                  <a:pt x="6532" y="134262"/>
                </a:lnTo>
                <a:lnTo>
                  <a:pt x="0" y="182879"/>
                </a:lnTo>
                <a:lnTo>
                  <a:pt x="6532" y="231497"/>
                </a:lnTo>
                <a:lnTo>
                  <a:pt x="24968" y="275183"/>
                </a:lnTo>
                <a:lnTo>
                  <a:pt x="53563" y="312196"/>
                </a:lnTo>
                <a:lnTo>
                  <a:pt x="90576" y="340791"/>
                </a:lnTo>
                <a:lnTo>
                  <a:pt x="134262" y="359227"/>
                </a:lnTo>
                <a:lnTo>
                  <a:pt x="182880" y="365759"/>
                </a:lnTo>
                <a:lnTo>
                  <a:pt x="231497" y="359227"/>
                </a:lnTo>
                <a:lnTo>
                  <a:pt x="275183" y="340791"/>
                </a:lnTo>
                <a:lnTo>
                  <a:pt x="312196" y="312196"/>
                </a:lnTo>
                <a:lnTo>
                  <a:pt x="340791" y="275183"/>
                </a:lnTo>
                <a:lnTo>
                  <a:pt x="359227" y="231497"/>
                </a:lnTo>
                <a:lnTo>
                  <a:pt x="365760" y="182879"/>
                </a:lnTo>
                <a:lnTo>
                  <a:pt x="359227" y="134262"/>
                </a:lnTo>
                <a:lnTo>
                  <a:pt x="340791" y="90576"/>
                </a:lnTo>
                <a:lnTo>
                  <a:pt x="312196" y="53563"/>
                </a:lnTo>
                <a:lnTo>
                  <a:pt x="275183" y="24968"/>
                </a:lnTo>
                <a:lnTo>
                  <a:pt x="231497" y="6532"/>
                </a:lnTo>
                <a:lnTo>
                  <a:pt x="182880" y="0"/>
                </a:lnTo>
                <a:close/>
              </a:path>
            </a:pathLst>
          </a:custGeom>
          <a:solidFill>
            <a:srgbClr val="CD9146"/>
          </a:solidFill>
        </p:spPr>
        <p:txBody>
          <a:bodyPr wrap="square" lIns="0" tIns="0" rIns="0" bIns="0" rtlCol="0"/>
          <a:lstStyle/>
          <a:p>
            <a:endParaRPr/>
          </a:p>
        </p:txBody>
      </p:sp>
      <p:sp>
        <p:nvSpPr>
          <p:cNvPr id="24" name="object 24"/>
          <p:cNvSpPr txBox="1"/>
          <p:nvPr/>
        </p:nvSpPr>
        <p:spPr>
          <a:xfrm>
            <a:off x="510904" y="4966355"/>
            <a:ext cx="194945"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8</a:t>
            </a:r>
            <a:endParaRPr sz="24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34</TotalTime>
  <Words>5226</Words>
  <Application>Microsoft Office PowerPoint</Application>
  <PresentationFormat>Widescreen</PresentationFormat>
  <Paragraphs>495</Paragraphs>
  <Slides>23</Slides>
  <Notes>20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Aptos</vt:lpstr>
      <vt:lpstr>Arial</vt:lpstr>
      <vt:lpstr>Arial Black</vt:lpstr>
      <vt:lpstr>Arial MT</vt:lpstr>
      <vt:lpstr>Calibri</vt:lpstr>
      <vt:lpstr>Times New Roman</vt:lpstr>
      <vt:lpstr>Office Theme</vt:lpstr>
      <vt:lpstr>TACTICAL COMBAT  CASUALTY CARE COURSE MODULE 21: COMMUNICATION</vt:lpstr>
      <vt:lpstr>Module 21: Communication</vt:lpstr>
      <vt:lpstr>Module 21: Communication</vt:lpstr>
      <vt:lpstr>Module 21: Communication IMPORTANCE</vt:lpstr>
      <vt:lpstr>METHODS OF COMMUNICATION/CASUALTY REPORTING</vt:lpstr>
      <vt:lpstr>REQUESTING EVACUATION  OF CASUALTIES</vt:lpstr>
      <vt:lpstr>Module 21: Communication</vt:lpstr>
      <vt:lpstr>MEDEVAC REQUEST: LINES 1-5 NOTE: Lines 1-5 are the lines NEEDED to launch an asset</vt:lpstr>
      <vt:lpstr>MEDEVAC REQUEST: LINES 6-9</vt:lpstr>
      <vt:lpstr>MIST REPORT</vt:lpstr>
      <vt:lpstr>PowerPoint Presentation</vt:lpstr>
      <vt:lpstr>SKILL STATION  COMMUNICATION</vt:lpstr>
      <vt:lpstr>Module 21: Communication</vt:lpstr>
      <vt:lpstr>CASUALTY EVACUATION  CATEGORIES</vt:lpstr>
      <vt:lpstr>CASUALTY EVACUATION  CATEGORIES</vt:lpstr>
      <vt:lpstr>CASUALTY EVACUATION  CATEGORIES</vt:lpstr>
      <vt:lpstr>CASUALTY EVACUATION  CATEGORIES</vt:lpstr>
      <vt:lpstr>OVER-CATEGORIZATION</vt:lpstr>
      <vt:lpstr>Module 21: Communication</vt:lpstr>
      <vt:lpstr>SUMMARY</vt:lpstr>
      <vt:lpstr>CHECK ON LEARNING</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2</cp:revision>
  <dcterms:created xsi:type="dcterms:W3CDTF">2024-01-08T20:39:03Z</dcterms:created>
  <dcterms:modified xsi:type="dcterms:W3CDTF">2024-06-09T22:24:55Z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2023-11-30T00:00:00Z</vt:filetime>
  </property>
  <property fmtid="{D5CDD505-2E9C-101B-9397-08002B2CF9AE}" pid="3" name="Creator">
    <vt:lpwstr>Acrobat PDFMaker 23 for PowerPoint</vt:lpwstr>
  </property>
  <property fmtid="{D5CDD505-2E9C-101B-9397-08002B2CF9AE}" pid="4" name="LastSaved">
    <vt:filetime>2024-01-08T00:00:00Z</vt:filetime>
  </property>
</Properties>
</file>